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21" r:id="rId2"/>
    <p:sldId id="259" r:id="rId3"/>
    <p:sldId id="522" r:id="rId4"/>
    <p:sldId id="524" r:id="rId5"/>
    <p:sldId id="544" r:id="rId6"/>
    <p:sldId id="525" r:id="rId7"/>
    <p:sldId id="526" r:id="rId8"/>
    <p:sldId id="527" r:id="rId9"/>
    <p:sldId id="528" r:id="rId10"/>
    <p:sldId id="529" r:id="rId11"/>
    <p:sldId id="530" r:id="rId12"/>
    <p:sldId id="547" r:id="rId13"/>
    <p:sldId id="545" r:id="rId14"/>
    <p:sldId id="532" r:id="rId15"/>
    <p:sldId id="533" r:id="rId16"/>
    <p:sldId id="534" r:id="rId17"/>
    <p:sldId id="546" r:id="rId18"/>
    <p:sldId id="535" r:id="rId19"/>
    <p:sldId id="549" r:id="rId20"/>
    <p:sldId id="548" r:id="rId21"/>
    <p:sldId id="536" r:id="rId22"/>
    <p:sldId id="537" r:id="rId23"/>
    <p:sldId id="531" r:id="rId24"/>
    <p:sldId id="538" r:id="rId25"/>
    <p:sldId id="539" r:id="rId26"/>
    <p:sldId id="540" r:id="rId27"/>
    <p:sldId id="541" r:id="rId28"/>
    <p:sldId id="542" r:id="rId29"/>
    <p:sldId id="54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" initials="L" lastIdx="2" clrIdx="0">
    <p:extLst>
      <p:ext uri="{19B8F6BF-5375-455C-9EA6-DF929625EA0E}">
        <p15:presenceInfo xmlns:p15="http://schemas.microsoft.com/office/powerpoint/2012/main" userId="L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BF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95765" autoAdjust="0"/>
  </p:normalViewPr>
  <p:slideViewPr>
    <p:cSldViewPr snapToGrid="0">
      <p:cViewPr varScale="1">
        <p:scale>
          <a:sx n="109" d="100"/>
          <a:sy n="109" d="100"/>
        </p:scale>
        <p:origin x="22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A4C33-B92C-4127-A4C3-01BDB3617A46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7DEEF-B57B-4B19-BEEF-AA7EA704D8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931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7DEEF-B57B-4B19-BEEF-AA7EA704D8E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96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ADED80-010B-46C0-8424-4E8663E97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05DCA4-F4E5-4932-8386-01241FF5B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CE8ECE-5983-4A92-8E42-1EF97EDE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2D292D-7368-4E2E-BA44-E112F7D8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6DA7B-D1AE-4B7F-9C81-0E22B33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65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3EC47-38BA-48C2-8D7C-4DC6BED4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E6531C-2CD3-4274-BD96-CD72F9D1F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0EDC5C-5427-47FA-BAA4-7AADC656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9FA61E-5FE3-4E3A-8BD8-ED39A075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911756-802C-4E3B-A98F-3AD0B6F3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D9016C-ED1C-481C-B2E8-3C737A2E6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812E41-26C9-470A-BE6C-C1932C3CD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CF974D-7300-4A8F-90BB-C7E873FB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CFAC16-4FFE-4FAA-909B-5166DD07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24E1D0-A880-4C21-9CE7-D5E778E6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67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D0554-D211-46E2-ADEA-09546B15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9B4895-4BB6-40FF-BD2C-92D121C6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22A695-6B42-420D-A573-E6F4292A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C429D1-01DE-4685-B464-652BE32B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97E5EB-C39D-49B0-B427-0D306551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48696-117A-4FB7-B7BB-21379FF4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EE23C2-A9E4-4C84-8435-3CEC99CF4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A6FFC0-D685-4947-AC7C-FD58F87B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E8EB5F-78E6-44ED-9CCA-AD1BFE40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5D528-B538-46E5-BA49-FB14B366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94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14C2D-2160-43C1-AB3D-1D7B2397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2C8E26-E8DF-4652-89CA-79F68CE67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7589BE-63C6-4FE0-9640-05E0DFFC3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29ED4A-7237-4803-9233-5208A82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9C1307-6176-4DE6-87DD-BB1FE4BD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48D2DC-79F0-477A-8A01-0156E691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67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7AABE-F489-430C-89C4-9EE26A0E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C86FDE-B371-4E86-9E0E-1B6DFECAD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807B06-2755-4356-BAB7-6866D30D7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B455CE2-0566-4A44-94A8-2753EC6C0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BA93D9-0CA6-4B42-AE94-AB7E36A1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6DF1AF0-2B90-4248-9B21-75135540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244DBD5-F004-479C-BE0C-E6DE57C3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DF11928-1229-432A-80AE-19D8A30B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28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519A8-379F-4694-98E9-64EB966A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D27D1D-2251-4E60-B36B-A9B25F08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0C68EB-8CB2-4D5D-9A7E-5525BEEB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797CCE-AD32-4A2A-A6EA-63B472BA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07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010B959-7372-40FE-AB70-BEEE21E7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555A28-F535-4957-BE1E-F22EA306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51FD95-5EC1-42C5-84FA-C418D878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94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40AB9-1654-46C0-92FF-9798E089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5640D-FCA6-4DFB-BC4C-E603C3D9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26365E-966C-460B-BF6E-586AF3F5A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AA193A-1C6D-494D-877B-D0E5AD85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3C12C3-00D2-4559-B6DF-F7B4DE73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E65479-F400-4305-A178-86C4FEF4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6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CD383-E8BE-49F6-80F7-9A3EF5B4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CFBFB6-6C62-4538-A78F-A1E5DACCA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CFC688-E310-4A85-B52B-4263135D1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22C889-1459-4EB4-8A8C-61DBEAEE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F46DA9-AAA9-453B-8B7C-8818EF18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8A56C-9452-46E6-97E5-57F1A70E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45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DBA25CE-D51E-4B8B-B961-563EBE04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E76BC5-7A75-456C-AB11-136EA0990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DC3CB3-A7EF-475A-AA8D-28E1A54EA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8882A-00EF-4C7D-A7A1-96CBF3AA4D34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53E8DF-B2D8-47DE-9D62-ED50A5E88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10B7E6-3E60-47E1-A69F-F32742368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BC53A-DC68-4C4B-B53C-CCC0D0A6E6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4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tofu.com/book/46/linux_tools/xi_tong_ji_xing_neng_fen_xi_gong_ju__perf.md" TargetMode="External"/><Relationship Id="rId2" Type="http://schemas.openxmlformats.org/officeDocument/2006/relationships/hyperlink" Target="https://wiki.csie.ncku.edu.tw/embedded/perf-tutorial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obaxterm.mobatek.net/download-home-editio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cs typeface="Times New Roman" panose="02020603050405020304" pitchFamily="18" charset="0"/>
              </a:rPr>
              <a:t>學期實驗大綱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9E7DE405-EA8A-4306-AB80-564FA701F1EE}"/>
              </a:ext>
            </a:extLst>
          </p:cNvPr>
          <p:cNvSpPr txBox="1">
            <a:spLocks/>
          </p:cNvSpPr>
          <p:nvPr/>
        </p:nvSpPr>
        <p:spPr>
          <a:xfrm>
            <a:off x="1580718" y="1667214"/>
            <a:ext cx="9601717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 algn="l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altLang="zh-TW" dirty="0"/>
              <a:t>FCDNN design &amp; its software implementation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9/25</a:t>
            </a:r>
          </a:p>
          <a:p>
            <a:pPr marL="432000" indent="-432000" algn="l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altLang="zh-TW" dirty="0"/>
              <a:t>MIPS assembly programming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10/9</a:t>
            </a:r>
          </a:p>
          <a:p>
            <a:pPr marL="432000" indent="-432000" algn="l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altLang="zh-TW" dirty="0">
                <a:highlight>
                  <a:srgbClr val="FFFF00"/>
                </a:highlight>
              </a:rPr>
              <a:t>FC-DNN implementation on Zynq – 10/16</a:t>
            </a:r>
            <a:endParaRPr lang="en-US" altLang="zh-TW" dirty="0"/>
          </a:p>
          <a:p>
            <a:pPr marL="432000" indent="-432000" algn="l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altLang="zh-TW" dirty="0"/>
              <a:t>Hardware modeling (Verilog), simulation, &amp; implementation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10/23</a:t>
            </a:r>
          </a:p>
          <a:p>
            <a:pPr marL="457200" indent="-457200" algn="l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kumimoji="1" lang="en-US" altLang="zh-TW" dirty="0"/>
              <a:t>Tiny MIPS as an accelerator (software,</a:t>
            </a:r>
            <a:r>
              <a:rPr kumimoji="1" lang="zh-TW" altLang="en-US" dirty="0"/>
              <a:t> </a:t>
            </a:r>
            <a:r>
              <a:rPr kumimoji="1" lang="en-US" altLang="zh-TW" dirty="0"/>
              <a:t>hardware)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11/20</a:t>
            </a:r>
            <a:r>
              <a:rPr kumimoji="1" lang="zh-TW" altLang="en-US" dirty="0"/>
              <a:t>、</a:t>
            </a:r>
            <a:r>
              <a:rPr kumimoji="1" lang="en-US" altLang="zh-TW" dirty="0"/>
              <a:t>11/25</a:t>
            </a:r>
            <a:endParaRPr lang="en-US" altLang="zh-TW" dirty="0"/>
          </a:p>
          <a:p>
            <a:pPr marL="457200" indent="-457200" algn="l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altLang="zh-TW" dirty="0"/>
              <a:t>Trace-driven cache simulation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12/11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61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 err="1">
                <a:effectLst/>
                <a:latin typeface="+mj-lt"/>
                <a:ea typeface="+mj-ea"/>
              </a:rPr>
              <a:t>Zedboard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環境建置 </a:t>
            </a:r>
            <a:r>
              <a:rPr lang="en-US" altLang="zh-TW" sz="2800" b="1" i="0" dirty="0">
                <a:effectLst/>
                <a:latin typeface="+mj-lt"/>
                <a:ea typeface="+mj-ea"/>
              </a:rPr>
              <a:t>(3)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 </a:t>
            </a:r>
            <a:r>
              <a:rPr lang="en-US" altLang="zh-TW" sz="2800" b="1" i="0" dirty="0">
                <a:effectLst/>
                <a:latin typeface="+mj-lt"/>
                <a:ea typeface="+mj-ea"/>
              </a:rPr>
              <a:t>–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 開機</a:t>
            </a:r>
            <a:r>
              <a:rPr lang="zh-TW" altLang="en-US" sz="2800" b="1" dirty="0">
                <a:latin typeface="+mj-lt"/>
                <a:ea typeface="+mj-ea"/>
              </a:rPr>
              <a:t>後檢查</a:t>
            </a:r>
            <a:endParaRPr lang="zh-TW" altLang="en-US" sz="2800" b="1" i="0" dirty="0">
              <a:effectLst/>
              <a:latin typeface="+mj-lt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661961" y="1180820"/>
            <a:ext cx="9462722" cy="3096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b="1" dirty="0"/>
              <a:t>確認開機標誌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確認</a:t>
            </a:r>
            <a:r>
              <a:rPr lang="en-US" altLang="zh-TW" sz="1600" dirty="0"/>
              <a:t>Done</a:t>
            </a:r>
            <a:r>
              <a:rPr lang="zh-TW" altLang="en-US" sz="1600" dirty="0"/>
              <a:t>的</a:t>
            </a:r>
            <a:r>
              <a:rPr lang="en-US" altLang="zh-TW" sz="1600" dirty="0"/>
              <a:t>LED</a:t>
            </a:r>
            <a:r>
              <a:rPr lang="zh-TW" altLang="en-US" sz="1600" dirty="0"/>
              <a:t>燈是否恆亮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OLED</a:t>
            </a:r>
            <a:r>
              <a:rPr lang="zh-TW" altLang="en-US" sz="1600" dirty="0"/>
              <a:t>螢幕顯示</a:t>
            </a:r>
            <a:r>
              <a:rPr lang="en-US" altLang="zh-TW" sz="1600" dirty="0" err="1"/>
              <a:t>Xilinux</a:t>
            </a:r>
            <a:r>
              <a:rPr lang="zh-TW" altLang="en-US" sz="1600" dirty="0"/>
              <a:t>標誌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b="1" dirty="0"/>
              <a:t>確認</a:t>
            </a:r>
            <a:r>
              <a:rPr lang="en-US" altLang="zh-TW" b="1" dirty="0"/>
              <a:t>Terminal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在</a:t>
            </a:r>
            <a:r>
              <a:rPr lang="en-US" altLang="zh-TW" sz="1600" dirty="0" err="1"/>
              <a:t>MobaXterm</a:t>
            </a:r>
            <a:r>
              <a:rPr lang="zh-TW" altLang="en-US" sz="1600" dirty="0"/>
              <a:t>上顯示右圖畫面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命令欄出現</a:t>
            </a:r>
            <a:r>
              <a:rPr lang="en-US" altLang="zh-TW" sz="1600" dirty="0" err="1"/>
              <a:t>root@localhost</a:t>
            </a:r>
            <a:r>
              <a:rPr lang="zh-TW" altLang="en-US" sz="1600" dirty="0"/>
              <a:t>，並且無出現任何錯誤</a:t>
            </a:r>
            <a:endParaRPr lang="en-US" altLang="zh-TW" sz="1600" dirty="0"/>
          </a:p>
        </p:txBody>
      </p:sp>
      <p:pic>
        <p:nvPicPr>
          <p:cNvPr id="3" name="Google Shape;255;p12">
            <a:extLst>
              <a:ext uri="{FF2B5EF4-FFF2-40B4-BE49-F238E27FC236}">
                <a16:creationId xmlns:a16="http://schemas.microsoft.com/office/drawing/2014/main" id="{F2B0031F-A963-96D2-2AF0-4CE7E231BB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4912" y="3316550"/>
            <a:ext cx="5198000" cy="26593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9;p12">
            <a:extLst>
              <a:ext uri="{FF2B5EF4-FFF2-40B4-BE49-F238E27FC236}">
                <a16:creationId xmlns:a16="http://schemas.microsoft.com/office/drawing/2014/main" id="{8DF04D07-9ED9-D956-E41C-F8B6D0642147}"/>
              </a:ext>
            </a:extLst>
          </p:cNvPr>
          <p:cNvSpPr/>
          <p:nvPr/>
        </p:nvSpPr>
        <p:spPr>
          <a:xfrm>
            <a:off x="6582488" y="5522734"/>
            <a:ext cx="1348347" cy="453207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60;p12">
            <a:extLst>
              <a:ext uri="{FF2B5EF4-FFF2-40B4-BE49-F238E27FC236}">
                <a16:creationId xmlns:a16="http://schemas.microsoft.com/office/drawing/2014/main" id="{AE358E69-DA51-E15C-F635-94802B1882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200000">
            <a:off x="8221309" y="-456950"/>
            <a:ext cx="1271464" cy="434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1;p12">
            <a:extLst>
              <a:ext uri="{FF2B5EF4-FFF2-40B4-BE49-F238E27FC236}">
                <a16:creationId xmlns:a16="http://schemas.microsoft.com/office/drawing/2014/main" id="{63572CEA-CE2E-0D78-111D-124136E4D0B2}"/>
              </a:ext>
            </a:extLst>
          </p:cNvPr>
          <p:cNvSpPr/>
          <p:nvPr/>
        </p:nvSpPr>
        <p:spPr>
          <a:xfrm>
            <a:off x="8001666" y="1372820"/>
            <a:ext cx="518597" cy="545456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2;p12">
            <a:extLst>
              <a:ext uri="{FF2B5EF4-FFF2-40B4-BE49-F238E27FC236}">
                <a16:creationId xmlns:a16="http://schemas.microsoft.com/office/drawing/2014/main" id="{20E39B2F-A7FF-C0AC-11AA-D22F37B770AB}"/>
              </a:ext>
            </a:extLst>
          </p:cNvPr>
          <p:cNvSpPr/>
          <p:nvPr/>
        </p:nvSpPr>
        <p:spPr>
          <a:xfrm>
            <a:off x="8900635" y="1147594"/>
            <a:ext cx="1905628" cy="923082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82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392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 err="1">
                <a:effectLst/>
                <a:latin typeface="+mj-lt"/>
                <a:ea typeface="+mj-ea"/>
              </a:rPr>
              <a:t>Zedboard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 </a:t>
            </a:r>
            <a:r>
              <a:rPr lang="en-US" altLang="zh-TW" sz="2800" b="1" i="0" dirty="0">
                <a:effectLst/>
                <a:latin typeface="+mj-lt"/>
                <a:ea typeface="+mj-ea"/>
              </a:rPr>
              <a:t>USB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檔案傳輸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824922" y="1315466"/>
            <a:ext cx="10289545" cy="4250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b="1" dirty="0"/>
              <a:t>USB</a:t>
            </a:r>
            <a:r>
              <a:rPr lang="zh-TW" altLang="en-US" b="1" dirty="0"/>
              <a:t>規格：</a:t>
            </a:r>
            <a:endParaRPr lang="en-US" altLang="zh-TW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FAT32</a:t>
            </a:r>
            <a:r>
              <a:rPr lang="zh-TW" altLang="en-US" sz="1600" dirty="0"/>
              <a:t>格式 </a:t>
            </a:r>
            <a:r>
              <a:rPr lang="en-US" altLang="zh-TW" sz="1600" dirty="0"/>
              <a:t>(</a:t>
            </a:r>
            <a:r>
              <a:rPr lang="zh-TW" altLang="en-US" sz="1600" dirty="0"/>
              <a:t>若非</a:t>
            </a:r>
            <a:r>
              <a:rPr lang="en-US" altLang="zh-TW" sz="1600" dirty="0"/>
              <a:t>FAT32</a:t>
            </a:r>
            <a:r>
              <a:rPr lang="zh-TW" altLang="en-US" sz="1600" dirty="0"/>
              <a:t>，則需格式化成</a:t>
            </a:r>
            <a:r>
              <a:rPr lang="en-US" altLang="zh-TW" sz="1600" dirty="0"/>
              <a:t>FAT32)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/>
              <a:t>檔案傳輸方式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/>
              <a:t>將程式</a:t>
            </a:r>
            <a:r>
              <a:rPr lang="en-US" altLang="zh-TW" sz="1600" dirty="0"/>
              <a:t>(C code)</a:t>
            </a:r>
            <a:r>
              <a:rPr lang="zh-TW" altLang="en-US" sz="1600" dirty="0"/>
              <a:t>或資料夾放入</a:t>
            </a:r>
            <a:r>
              <a:rPr lang="en-US" altLang="zh-TW" sz="1600" dirty="0"/>
              <a:t>USB</a:t>
            </a:r>
            <a:r>
              <a:rPr lang="zh-TW" altLang="en-US" sz="1600" dirty="0"/>
              <a:t>中</a:t>
            </a:r>
            <a:endParaRPr lang="en-US" altLang="zh-TW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/>
              <a:t>將</a:t>
            </a:r>
            <a:r>
              <a:rPr lang="en-US" altLang="zh-TW" sz="1600" dirty="0"/>
              <a:t>USB</a:t>
            </a:r>
            <a:r>
              <a:rPr lang="zh-TW" altLang="en-US" sz="1600" dirty="0"/>
              <a:t>透過</a:t>
            </a:r>
            <a:r>
              <a:rPr lang="en-US" altLang="zh-TW" sz="1600" dirty="0"/>
              <a:t>OTG</a:t>
            </a:r>
            <a:r>
              <a:rPr lang="zh-TW" altLang="en-US" sz="1600" dirty="0"/>
              <a:t>線連接到</a:t>
            </a:r>
            <a:r>
              <a:rPr lang="en-US" altLang="zh-TW" sz="1600" dirty="0" err="1"/>
              <a:t>Zedboard</a:t>
            </a:r>
            <a:endParaRPr lang="en-US" altLang="zh-TW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/>
              <a:t>透過</a:t>
            </a:r>
            <a:r>
              <a:rPr lang="en-US" altLang="zh-TW" sz="1600" dirty="0" err="1"/>
              <a:t>Moba</a:t>
            </a:r>
            <a:r>
              <a:rPr lang="zh-TW" altLang="en-US" sz="1600" dirty="0"/>
              <a:t> </a:t>
            </a:r>
            <a:r>
              <a:rPr lang="en-US" altLang="zh-TW" sz="1600" dirty="0" err="1"/>
              <a:t>Xterm</a:t>
            </a:r>
            <a:r>
              <a:rPr lang="zh-TW" altLang="en-US" sz="1600" dirty="0"/>
              <a:t>下指令給</a:t>
            </a:r>
            <a:r>
              <a:rPr lang="en-US" altLang="zh-TW" sz="1600" dirty="0" err="1"/>
              <a:t>Zedboard</a:t>
            </a:r>
            <a:r>
              <a:rPr lang="zh-TW" altLang="en-US" sz="1600" dirty="0"/>
              <a:t>執行程式</a:t>
            </a:r>
            <a:endParaRPr lang="en-US" altLang="zh-TW" sz="1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/>
              <a:t>指令 </a:t>
            </a:r>
            <a:r>
              <a:rPr lang="en-US" altLang="zh-TW" b="1" dirty="0"/>
              <a:t>(</a:t>
            </a:r>
            <a:r>
              <a:rPr lang="en-US" altLang="zh-TW" b="1" dirty="0" err="1"/>
              <a:t>Moba</a:t>
            </a:r>
            <a:r>
              <a:rPr lang="en-US" altLang="zh-TW" b="1" dirty="0"/>
              <a:t> </a:t>
            </a:r>
            <a:r>
              <a:rPr lang="en-US" altLang="zh-TW" b="1" dirty="0" err="1"/>
              <a:t>Xterm</a:t>
            </a:r>
            <a:r>
              <a:rPr lang="zh-TW" altLang="en-US" b="1" dirty="0"/>
              <a:t>中</a:t>
            </a:r>
            <a:r>
              <a:rPr lang="en-US" altLang="zh-TW" b="1" dirty="0"/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mount /dev/sda1</a:t>
            </a:r>
            <a:r>
              <a:rPr lang="zh-TW" altLang="en-US" sz="1600" dirty="0"/>
              <a:t> </a:t>
            </a:r>
            <a:r>
              <a:rPr lang="en-US" altLang="zh-TW" sz="1600" dirty="0"/>
              <a:t> /</a:t>
            </a:r>
            <a:r>
              <a:rPr lang="en-US" altLang="zh-TW" sz="1600" dirty="0" err="1"/>
              <a:t>mnt</a:t>
            </a:r>
            <a:r>
              <a:rPr lang="en-US" altLang="zh-TW" sz="1600" dirty="0"/>
              <a:t>			 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掛載隨身碟裝置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若出現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device /dev/sda1 does not exist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，將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sda1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改為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sdb1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，如 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mount /dev/sdb1 /</a:t>
            </a:r>
            <a:r>
              <a:rPr lang="en-US" altLang="zh-TW" sz="1600" dirty="0" err="1">
                <a:solidFill>
                  <a:schemeClr val="accent3">
                    <a:lumMod val="75000"/>
                  </a:schemeClr>
                </a:solidFill>
              </a:rPr>
              <a:t>mnt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	</a:t>
            </a:r>
            <a:endParaRPr lang="zh-TW" alt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sz="1600" dirty="0"/>
              <a:t>cp -r /</a:t>
            </a:r>
            <a:r>
              <a:rPr lang="en-US" altLang="zh-TW" sz="1600" dirty="0" err="1"/>
              <a:t>mnt</a:t>
            </a:r>
            <a:r>
              <a:rPr lang="en-US" altLang="zh-TW" sz="1600" dirty="0"/>
              <a:t>/(</a:t>
            </a:r>
            <a:r>
              <a:rPr lang="zh-TW" altLang="en-US" sz="1600" dirty="0"/>
              <a:t>資料夾路徑</a:t>
            </a:r>
            <a:r>
              <a:rPr lang="en-US" altLang="zh-TW" sz="1600" dirty="0"/>
              <a:t>)</a:t>
            </a:r>
            <a:r>
              <a:rPr lang="zh-TW" altLang="en-US" sz="1600" dirty="0"/>
              <a:t> </a:t>
            </a:r>
            <a:r>
              <a:rPr lang="en-US" altLang="zh-TW" sz="1600" dirty="0"/>
              <a:t> ./ 			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複製資料夾到當前目錄下，路徑與路徑間</a:t>
            </a:r>
            <a:r>
              <a:rPr lang="zh-TW" altLang="en-US" sz="1600" b="1" dirty="0">
                <a:solidFill>
                  <a:schemeClr val="accent3">
                    <a:lumMod val="75000"/>
                  </a:schemeClr>
                </a:solidFill>
              </a:rPr>
              <a:t>有空格</a:t>
            </a:r>
            <a:endParaRPr lang="en-US" altLang="zh-TW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sz="1600" dirty="0" err="1">
                <a:highlight>
                  <a:srgbClr val="FFFF00"/>
                </a:highlight>
              </a:rPr>
              <a:t>umount</a:t>
            </a:r>
            <a:r>
              <a:rPr lang="en-US" altLang="zh-TW" sz="1600" dirty="0">
                <a:highlight>
                  <a:srgbClr val="FFFF00"/>
                </a:highlight>
              </a:rPr>
              <a:t> /</a:t>
            </a:r>
            <a:r>
              <a:rPr lang="en-US" altLang="zh-TW" sz="1600" dirty="0" err="1">
                <a:highlight>
                  <a:srgbClr val="FFFF00"/>
                </a:highlight>
              </a:rPr>
              <a:t>mnt</a:t>
            </a:r>
            <a:r>
              <a:rPr lang="en-US" altLang="zh-TW" sz="1600" dirty="0">
                <a:highlight>
                  <a:srgbClr val="FFFF00"/>
                </a:highlight>
              </a:rPr>
              <a:t>				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退出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USB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pic>
        <p:nvPicPr>
          <p:cNvPr id="3" name="Google Shape;298;p15">
            <a:extLst>
              <a:ext uri="{FF2B5EF4-FFF2-40B4-BE49-F238E27FC236}">
                <a16:creationId xmlns:a16="http://schemas.microsoft.com/office/drawing/2014/main" id="{3F077EB5-D2E6-FFCD-9A02-A6E37D9EF0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8250" y="1315466"/>
            <a:ext cx="3500147" cy="1810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43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4214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 err="1">
                <a:effectLst/>
                <a:ea typeface="+mj-ea"/>
              </a:rPr>
              <a:t>Zedboard</a:t>
            </a:r>
            <a:r>
              <a:rPr lang="zh-TW" altLang="en-US" sz="2800" b="1" dirty="0">
                <a:ea typeface="+mj-ea"/>
              </a:rPr>
              <a:t>程式編譯與執行</a:t>
            </a:r>
            <a:endParaRPr lang="zh-TW" altLang="en-US" sz="2800" b="1" i="0" dirty="0">
              <a:effectLst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824922" y="1315466"/>
            <a:ext cx="10289545" cy="202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b="1" dirty="0" err="1">
                <a:latin typeface="+mj-lt"/>
              </a:rPr>
              <a:t>Moba</a:t>
            </a:r>
            <a:r>
              <a:rPr lang="en-US" altLang="zh-TW" b="1" dirty="0">
                <a:latin typeface="+mj-lt"/>
              </a:rPr>
              <a:t> </a:t>
            </a:r>
            <a:r>
              <a:rPr lang="en-US" altLang="zh-TW" b="1" dirty="0" err="1">
                <a:latin typeface="+mj-lt"/>
              </a:rPr>
              <a:t>Xterm</a:t>
            </a:r>
            <a:r>
              <a:rPr lang="zh-TW" altLang="en-US" b="1" dirty="0">
                <a:latin typeface="+mj-lt"/>
              </a:rPr>
              <a:t>指令</a:t>
            </a:r>
            <a:endParaRPr lang="en-US" altLang="zh-TW" b="1" dirty="0">
              <a:latin typeface="+mj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+mj-lt"/>
              </a:rPr>
              <a:t>ls </a:t>
            </a:r>
            <a:r>
              <a:rPr lang="zh-TW" altLang="en-US" sz="1600" dirty="0">
                <a:latin typeface="+mj-lt"/>
              </a:rPr>
              <a:t> </a:t>
            </a:r>
            <a:r>
              <a:rPr lang="en-US" altLang="zh-TW" sz="1600" dirty="0">
                <a:latin typeface="+mj-lt"/>
              </a:rPr>
              <a:t>-l  				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查看路徑下的所有檔案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	</a:t>
            </a:r>
            <a:r>
              <a:rPr lang="en-US" altLang="zh-TW" sz="1600" dirty="0">
                <a:latin typeface="+mj-lt"/>
              </a:rPr>
              <a:t>	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+mj-lt"/>
              </a:rPr>
              <a:t>cd </a:t>
            </a:r>
            <a:r>
              <a:rPr lang="zh-TW" altLang="en-US" sz="1600" dirty="0">
                <a:latin typeface="+mj-lt"/>
              </a:rPr>
              <a:t> </a:t>
            </a:r>
            <a:r>
              <a:rPr lang="en-US" altLang="zh-TW" sz="1600" dirty="0" err="1">
                <a:latin typeface="+mj-lt"/>
              </a:rPr>
              <a:t>mnist</a:t>
            </a:r>
            <a:r>
              <a:rPr lang="en-US" altLang="zh-TW" sz="1600" dirty="0">
                <a:latin typeface="+mj-lt"/>
              </a:rPr>
              <a:t>                               		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進入</a:t>
            </a:r>
            <a:r>
              <a:rPr lang="en-US" altLang="zh-TW" sz="16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mnist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資料夾中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 err="1">
                <a:latin typeface="+mj-lt"/>
              </a:rPr>
              <a:t>gcc</a:t>
            </a:r>
            <a:r>
              <a:rPr lang="zh-TW" altLang="en-US" sz="1600" dirty="0">
                <a:latin typeface="+mj-lt"/>
              </a:rPr>
              <a:t> </a:t>
            </a:r>
            <a:r>
              <a:rPr lang="en-US" altLang="zh-TW" sz="1600" dirty="0">
                <a:latin typeface="+mj-lt"/>
              </a:rPr>
              <a:t> ./</a:t>
            </a:r>
            <a:r>
              <a:rPr lang="en-US" altLang="zh-TW" sz="1600" dirty="0" err="1">
                <a:latin typeface="+mj-lt"/>
              </a:rPr>
              <a:t>hello_world.c</a:t>
            </a:r>
            <a:r>
              <a:rPr lang="zh-TW" altLang="en-US" sz="1600" dirty="0">
                <a:latin typeface="+mj-lt"/>
              </a:rPr>
              <a:t> </a:t>
            </a:r>
            <a:r>
              <a:rPr lang="en-US" altLang="zh-TW" sz="1600" dirty="0">
                <a:latin typeface="+mj-lt"/>
              </a:rPr>
              <a:t> -o </a:t>
            </a:r>
            <a:r>
              <a:rPr lang="zh-TW" altLang="en-US" sz="1600" dirty="0">
                <a:latin typeface="+mj-lt"/>
              </a:rPr>
              <a:t> </a:t>
            </a:r>
            <a:r>
              <a:rPr lang="en-US" altLang="zh-TW" sz="1600" dirty="0" err="1">
                <a:latin typeface="+mj-lt"/>
              </a:rPr>
              <a:t>hello_world</a:t>
            </a:r>
            <a:r>
              <a:rPr lang="en-US" altLang="zh-TW" sz="1600" dirty="0">
                <a:latin typeface="+mj-lt"/>
              </a:rPr>
              <a:t>     	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將</a:t>
            </a:r>
            <a:r>
              <a:rPr lang="en-US" altLang="zh-TW" sz="16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hello_world.c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檔編譯成可執行檔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+mj-lt"/>
              </a:rPr>
              <a:t>./</a:t>
            </a:r>
            <a:r>
              <a:rPr lang="en-US" altLang="zh-TW" sz="1600" dirty="0" err="1">
                <a:latin typeface="+mj-lt"/>
              </a:rPr>
              <a:t>hello_world</a:t>
            </a:r>
            <a:r>
              <a:rPr lang="en-US" altLang="zh-TW" sz="1600" dirty="0">
                <a:latin typeface="+mj-lt"/>
              </a:rPr>
              <a:t>                                 </a:t>
            </a:r>
            <a:r>
              <a:rPr lang="en-US" altLang="zh-TW" sz="2000" dirty="0">
                <a:latin typeface="+mn-ea"/>
              </a:rPr>
              <a:t>	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</a:rPr>
              <a:t>//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執行</a:t>
            </a:r>
            <a:r>
              <a:rPr lang="en-US" altLang="zh-TW" sz="1600" dirty="0" err="1">
                <a:solidFill>
                  <a:schemeClr val="accent3">
                    <a:lumMod val="75000"/>
                  </a:schemeClr>
                </a:solidFill>
              </a:rPr>
              <a:t>hello_world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</a:rPr>
              <a:t>程式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282D7B-B9E3-41BD-8890-577C35A4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02" y="3940128"/>
            <a:ext cx="8293857" cy="22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ea typeface="+mj-ea"/>
              </a:rPr>
              <a:t>Outline</a:t>
            </a:r>
            <a:endParaRPr lang="en-US" altLang="zh-TW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CD917-2BD4-4660-92B2-459A52FE1BD8}"/>
              </a:ext>
            </a:extLst>
          </p:cNvPr>
          <p:cNvSpPr txBox="1"/>
          <p:nvPr/>
        </p:nvSpPr>
        <p:spPr>
          <a:xfrm>
            <a:off x="824406" y="1414673"/>
            <a:ext cx="7387609" cy="428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>
                    <a:lumMod val="75000"/>
                  </a:schemeClr>
                </a:solidFill>
                <a:ea typeface="+mj-ea"/>
              </a:rPr>
              <a:t>Zedboard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介紹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環境建置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USB</a:t>
            </a: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檔案傳輸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i="0" dirty="0">
                <a:solidFill>
                  <a:schemeClr val="bg1">
                    <a:lumMod val="75000"/>
                  </a:schemeClr>
                </a:solidFill>
                <a:effectLst/>
                <a:ea typeface="+mj-ea"/>
              </a:rPr>
              <a:t>程式編譯與執行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ea typeface="+mj-ea"/>
              </a:rPr>
              <a:t>Perf</a:t>
            </a: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介紹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使用範例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參考連結</a:t>
            </a:r>
            <a:endParaRPr lang="en-US" altLang="zh-TW" sz="1600" dirty="0"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Exercise</a:t>
            </a:r>
            <a:endParaRPr lang="en-US" altLang="zh-TW" dirty="0"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71925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>
                <a:effectLst/>
                <a:ea typeface="+mj-ea"/>
              </a:rPr>
              <a:t>Perf</a:t>
            </a:r>
            <a:r>
              <a:rPr lang="zh-TW" altLang="en-US" sz="2800" b="1" i="0" dirty="0">
                <a:effectLst/>
                <a:ea typeface="+mj-ea"/>
              </a:rPr>
              <a:t> </a:t>
            </a:r>
            <a:r>
              <a:rPr lang="en-US" altLang="zh-TW" sz="2800" b="1" dirty="0">
                <a:ea typeface="+mj-ea"/>
              </a:rPr>
              <a:t>-</a:t>
            </a:r>
            <a:r>
              <a:rPr lang="zh-TW" altLang="en-US" sz="2800" b="1" i="0" dirty="0">
                <a:effectLst/>
                <a:ea typeface="+mj-ea"/>
              </a:rPr>
              <a:t> 介紹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716280" y="1134397"/>
            <a:ext cx="10111665" cy="394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+mn-ea"/>
                <a:sym typeface="Times New Roman"/>
              </a:rPr>
              <a:t>性能分析工具：</a:t>
            </a:r>
            <a:endParaRPr lang="en-US" altLang="zh-TW" sz="2000" b="1" dirty="0">
              <a:latin typeface="+mn-ea"/>
              <a:sym typeface="Times New Roman"/>
            </a:endParaRPr>
          </a:p>
          <a:p>
            <a:pPr marL="800100" marR="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b="1" dirty="0">
                <a:latin typeface="+mn-ea"/>
              </a:rPr>
              <a:t>支援多種效能分析：</a:t>
            </a:r>
            <a:r>
              <a:rPr lang="en-US" altLang="zh-TW" dirty="0">
                <a:latin typeface="+mn-ea"/>
              </a:rPr>
              <a:t>Perf </a:t>
            </a:r>
            <a:r>
              <a:rPr lang="zh-TW" altLang="en-US" dirty="0">
                <a:latin typeface="+mn-ea"/>
              </a:rPr>
              <a:t>可以測量和分析各種性能指標，如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指令數、快取命中率、分支預測命中率、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CPU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週期</a:t>
            </a:r>
            <a:r>
              <a:rPr lang="zh-TW" altLang="en-US" dirty="0">
                <a:latin typeface="+mn-ea"/>
              </a:rPr>
              <a:t>等。這些指標有助於了解程式的性能瓶頸和優化需求。</a:t>
            </a:r>
          </a:p>
          <a:p>
            <a:pPr marL="800100" marR="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動態</a:t>
            </a:r>
            <a:r>
              <a:rPr lang="zh-TW" altLang="en-US" b="1" dirty="0">
                <a:latin typeface="+mn-ea"/>
              </a:rPr>
              <a:t>資料擷取：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Perf </a:t>
            </a:r>
            <a:r>
              <a:rPr lang="zh-TW" altLang="en-US" dirty="0">
                <a:latin typeface="+mn-ea"/>
              </a:rPr>
              <a:t>允許你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動態追蹤正在運行的程式</a:t>
            </a:r>
            <a:r>
              <a:rPr lang="zh-TW" altLang="en-US" dirty="0">
                <a:latin typeface="+mn-ea"/>
              </a:rPr>
              <a:t>，包括 </a:t>
            </a:r>
            <a:r>
              <a:rPr lang="en-US" altLang="zh-TW" dirty="0">
                <a:latin typeface="+mn-ea"/>
              </a:rPr>
              <a:t>CPU </a:t>
            </a:r>
            <a:r>
              <a:rPr lang="zh-TW" altLang="en-US" dirty="0">
                <a:latin typeface="+mn-ea"/>
              </a:rPr>
              <a:t>使用情況、系統調用、函數調用等。</a:t>
            </a:r>
            <a:endParaRPr lang="en-US" altLang="zh-TW" dirty="0">
              <a:latin typeface="+mn-ea"/>
            </a:endParaRPr>
          </a:p>
          <a:p>
            <a:pPr marL="800100" marR="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b="1" dirty="0">
                <a:latin typeface="+mn-ea"/>
              </a:rPr>
              <a:t>廣泛用途： </a:t>
            </a:r>
            <a:r>
              <a:rPr lang="en-US" altLang="zh-TW" dirty="0">
                <a:latin typeface="+mn-ea"/>
              </a:rPr>
              <a:t>Perf </a:t>
            </a:r>
            <a:r>
              <a:rPr lang="zh-TW" altLang="en-US" dirty="0">
                <a:latin typeface="+mn-ea"/>
              </a:rPr>
              <a:t>適用於各種用途，包括應用程式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性能分析、內核性能分析、硬體性能分析、系統調校</a:t>
            </a:r>
            <a:r>
              <a:rPr lang="zh-TW" altLang="en-US" dirty="0">
                <a:latin typeface="+mn-ea"/>
              </a:rPr>
              <a:t>等。它為開發人員提供了廣泛的硬體和軟體資源，以加速創新和開發過程。</a:t>
            </a:r>
            <a:endParaRPr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42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4424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>
                <a:effectLst/>
                <a:ea typeface="+mj-ea"/>
              </a:rPr>
              <a:t>Perf</a:t>
            </a:r>
            <a:r>
              <a:rPr lang="zh-TW" altLang="en-US" sz="2800" b="1" i="0" dirty="0">
                <a:effectLst/>
                <a:ea typeface="+mj-ea"/>
              </a:rPr>
              <a:t> </a:t>
            </a:r>
            <a:r>
              <a:rPr lang="en-US" altLang="zh-TW" sz="2800" b="1" i="0" dirty="0">
                <a:effectLst/>
                <a:ea typeface="+mj-ea"/>
              </a:rPr>
              <a:t>-</a:t>
            </a:r>
            <a:r>
              <a:rPr lang="zh-TW" altLang="en-US" sz="2800" b="1" i="0" dirty="0">
                <a:effectLst/>
                <a:ea typeface="+mj-ea"/>
              </a:rPr>
              <a:t> </a:t>
            </a:r>
            <a:r>
              <a:rPr lang="zh-TW" altLang="en-US" sz="2800" b="1" dirty="0">
                <a:ea typeface="+mj-ea"/>
              </a:rPr>
              <a:t>使用範例 </a:t>
            </a:r>
            <a:r>
              <a:rPr lang="en-US" altLang="zh-TW" sz="2800" b="1" dirty="0">
                <a:ea typeface="+mj-ea"/>
              </a:rPr>
              <a:t>(</a:t>
            </a:r>
            <a:r>
              <a:rPr lang="en-US" altLang="zh-TW" sz="2800" b="1" dirty="0" err="1">
                <a:ea typeface="+mj-ea"/>
              </a:rPr>
              <a:t>Zedboard</a:t>
            </a:r>
            <a:r>
              <a:rPr lang="en-US" altLang="zh-TW" sz="2800" b="1" dirty="0">
                <a:ea typeface="+mj-ea"/>
              </a:rPr>
              <a:t>)</a:t>
            </a:r>
            <a:endParaRPr lang="zh-TW" altLang="en-US" sz="2800" b="1" i="0" dirty="0">
              <a:effectLst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457462" y="1180525"/>
            <a:ext cx="11277072" cy="2111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+mj-ea"/>
                <a:ea typeface="+mj-ea"/>
              </a:rPr>
              <a:t>使用</a:t>
            </a:r>
            <a:r>
              <a:rPr lang="en-US" altLang="zh-TW" sz="2000" b="1" dirty="0">
                <a:latin typeface="+mj-ea"/>
                <a:ea typeface="+mj-ea"/>
              </a:rPr>
              <a:t>perf</a:t>
            </a:r>
            <a:r>
              <a:rPr lang="zh-TW" altLang="en-US" sz="2000" b="1" dirty="0">
                <a:latin typeface="+mj-ea"/>
                <a:ea typeface="+mj-ea"/>
              </a:rPr>
              <a:t>測試程式</a:t>
            </a:r>
            <a:r>
              <a:rPr lang="en-US" altLang="zh-TW" sz="2000" b="1" dirty="0">
                <a:latin typeface="+mj-ea"/>
                <a:ea typeface="+mj-ea"/>
              </a:rPr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zh-TW" sz="1600" b="1" dirty="0">
                <a:latin typeface="+mj-ea"/>
                <a:ea typeface="+mj-ea"/>
              </a:rPr>
              <a:t>1.	Perf</a:t>
            </a:r>
            <a:r>
              <a:rPr lang="zh-TW" altLang="en-US" sz="1600" b="1" dirty="0">
                <a:latin typeface="+mj-ea"/>
                <a:ea typeface="+mj-ea"/>
              </a:rPr>
              <a:t>重複執行</a:t>
            </a:r>
            <a:r>
              <a:rPr lang="en-US" altLang="zh-TW" sz="1600" b="1" dirty="0">
                <a:latin typeface="+mj-ea"/>
                <a:ea typeface="+mj-ea"/>
              </a:rPr>
              <a:t>2</a:t>
            </a:r>
            <a:r>
              <a:rPr lang="zh-TW" altLang="en-US" sz="1600" b="1" dirty="0">
                <a:latin typeface="+mj-ea"/>
                <a:ea typeface="+mj-ea"/>
              </a:rPr>
              <a:t>次，將數字取平均，分析硬體資訊 </a:t>
            </a:r>
            <a:r>
              <a:rPr lang="en-US" altLang="zh-TW" sz="1600" b="1" dirty="0">
                <a:latin typeface="+mj-ea"/>
                <a:ea typeface="+mj-ea"/>
              </a:rPr>
              <a:t>(Cycle</a:t>
            </a:r>
            <a:r>
              <a:rPr lang="zh-TW" altLang="en-US" sz="1600" b="1" dirty="0">
                <a:latin typeface="+mj-ea"/>
                <a:ea typeface="+mj-ea"/>
              </a:rPr>
              <a:t>數越少，程式執行越快</a:t>
            </a:r>
            <a:r>
              <a:rPr lang="en-US" altLang="zh-TW" sz="1600" b="1" dirty="0">
                <a:latin typeface="+mj-ea"/>
                <a:ea typeface="+mj-ea"/>
              </a:rPr>
              <a:t>)</a:t>
            </a:r>
            <a:r>
              <a:rPr lang="zh-TW" altLang="en-US" sz="1600" b="1" dirty="0">
                <a:latin typeface="+mj-ea"/>
                <a:ea typeface="+mj-ea"/>
              </a:rPr>
              <a:t> </a:t>
            </a:r>
            <a:endParaRPr lang="en-US" altLang="zh-TW" sz="1600" b="1" dirty="0">
              <a:latin typeface="+mj-ea"/>
              <a:ea typeface="+mj-ea"/>
            </a:endParaRPr>
          </a:p>
          <a:p>
            <a:pPr lvl="1">
              <a:lnSpc>
                <a:spcPct val="200000"/>
              </a:lnSpc>
            </a:pPr>
            <a:r>
              <a:rPr lang="en-US" altLang="zh-TW" sz="1600" dirty="0">
                <a:latin typeface="+mj-ea"/>
                <a:ea typeface="+mj-ea"/>
              </a:rPr>
              <a:t>      	perf stat --repeat 2 -e </a:t>
            </a:r>
            <a:r>
              <a:rPr lang="en-US" altLang="zh-TW" sz="1600" dirty="0" err="1">
                <a:latin typeface="+mj-ea"/>
                <a:ea typeface="+mj-ea"/>
              </a:rPr>
              <a:t>cycles,instructions,cache</a:t>
            </a:r>
            <a:r>
              <a:rPr lang="en-US" altLang="zh-TW" sz="1600" dirty="0">
                <a:latin typeface="+mj-ea"/>
                <a:ea typeface="+mj-ea"/>
              </a:rPr>
              <a:t>-</a:t>
            </a:r>
            <a:r>
              <a:rPr lang="en-US" altLang="zh-TW" sz="1600" dirty="0" err="1">
                <a:latin typeface="+mj-ea"/>
                <a:ea typeface="+mj-ea"/>
              </a:rPr>
              <a:t>misses,cache</a:t>
            </a:r>
            <a:r>
              <a:rPr lang="en-US" altLang="zh-TW" sz="1600" dirty="0">
                <a:latin typeface="+mj-ea"/>
                <a:ea typeface="+mj-ea"/>
              </a:rPr>
              <a:t>-references ./</a:t>
            </a:r>
            <a:r>
              <a:rPr lang="en-US" altLang="zh-TW" sz="1600" dirty="0" err="1">
                <a:latin typeface="+mj-ea"/>
                <a:ea typeface="+mj-ea"/>
              </a:rPr>
              <a:t>hello_world</a:t>
            </a:r>
            <a:r>
              <a:rPr lang="en-US" altLang="zh-TW" sz="1600" dirty="0">
                <a:latin typeface="+mj-ea"/>
                <a:ea typeface="+mj-ea"/>
              </a:rPr>
              <a:t>										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E3957EA-D450-DC73-72DB-E7651E01FA98}"/>
              </a:ext>
            </a:extLst>
          </p:cNvPr>
          <p:cNvGrpSpPr/>
          <p:nvPr/>
        </p:nvGrpSpPr>
        <p:grpSpPr>
          <a:xfrm>
            <a:off x="1304255" y="3758027"/>
            <a:ext cx="9583487" cy="1619476"/>
            <a:chOff x="1263854" y="3564143"/>
            <a:chExt cx="9583487" cy="161947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FC1BD14-240C-79A9-B6B5-17654E3B5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854" y="3564143"/>
              <a:ext cx="9583487" cy="1619476"/>
            </a:xfrm>
            <a:prstGeom prst="rect">
              <a:avLst/>
            </a:prstGeom>
          </p:spPr>
        </p:pic>
        <p:sp>
          <p:nvSpPr>
            <p:cNvPr id="6" name="Google Shape;227;p10">
              <a:extLst>
                <a:ext uri="{FF2B5EF4-FFF2-40B4-BE49-F238E27FC236}">
                  <a16:creationId xmlns:a16="http://schemas.microsoft.com/office/drawing/2014/main" id="{76C234FF-7098-0535-EA75-EFBB8D89EBFC}"/>
                </a:ext>
              </a:extLst>
            </p:cNvPr>
            <p:cNvSpPr/>
            <p:nvPr/>
          </p:nvSpPr>
          <p:spPr>
            <a:xfrm>
              <a:off x="1778000" y="3901441"/>
              <a:ext cx="8910320" cy="944880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218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>
                <a:effectLst/>
                <a:ea typeface="+mj-ea"/>
              </a:rPr>
              <a:t>Perf</a:t>
            </a:r>
            <a:r>
              <a:rPr lang="zh-TW" altLang="en-US" sz="2800" b="1" i="0" dirty="0">
                <a:effectLst/>
                <a:ea typeface="+mj-ea"/>
              </a:rPr>
              <a:t> </a:t>
            </a:r>
            <a:r>
              <a:rPr lang="en-US" altLang="zh-TW" sz="2800" b="1" i="0" dirty="0">
                <a:effectLst/>
                <a:ea typeface="+mj-ea"/>
              </a:rPr>
              <a:t>-</a:t>
            </a:r>
            <a:r>
              <a:rPr lang="zh-TW" altLang="en-US" sz="2800" b="1" i="0" dirty="0">
                <a:effectLst/>
                <a:ea typeface="+mj-ea"/>
              </a:rPr>
              <a:t> 參考連結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1005992" y="1550856"/>
            <a:ext cx="9523188" cy="2258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/>
              <a:t>Linux </a:t>
            </a:r>
            <a:r>
              <a:rPr lang="zh-TW" altLang="en-US" sz="2000" b="1" dirty="0"/>
              <a:t>效能分析工具</a:t>
            </a:r>
            <a:r>
              <a:rPr lang="en-US" altLang="zh-TW" sz="2000" b="1" dirty="0"/>
              <a:t>: Perf: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hlinkClick r:id="rId2"/>
              </a:rPr>
              <a:t>https://wiki.csie.ncku.edu.tw/embedded/perf-tutorial</a:t>
            </a:r>
            <a:endParaRPr lang="en-US" altLang="zh-TW" b="1" dirty="0"/>
          </a:p>
          <a:p>
            <a:pPr>
              <a:lnSpc>
                <a:spcPct val="150000"/>
              </a:lnSpc>
            </a:pPr>
            <a:endParaRPr lang="en-US" altLang="zh-TW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/>
              <a:t>系統級性能分析工具 </a:t>
            </a:r>
            <a:r>
              <a:rPr lang="en-US" altLang="zh-TW" sz="2000" b="1" dirty="0"/>
              <a:t>— Perf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hlinkClick r:id="rId3"/>
              </a:rPr>
              <a:t>https://www.cntofu.com/book/46/linux_tools/xi_tong_ji_xing_neng_fen_xi_gong_ju__perf.md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3618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ea typeface="+mj-ea"/>
              </a:rPr>
              <a:t>Outline</a:t>
            </a:r>
            <a:endParaRPr lang="en-US" altLang="zh-TW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CD917-2BD4-4660-92B2-459A52FE1BD8}"/>
              </a:ext>
            </a:extLst>
          </p:cNvPr>
          <p:cNvSpPr txBox="1"/>
          <p:nvPr/>
        </p:nvSpPr>
        <p:spPr>
          <a:xfrm>
            <a:off x="824406" y="1414673"/>
            <a:ext cx="7387609" cy="428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>
                    <a:lumMod val="75000"/>
                  </a:schemeClr>
                </a:solidFill>
                <a:ea typeface="+mj-ea"/>
              </a:rPr>
              <a:t>Zedboard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介紹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環境建置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USB</a:t>
            </a: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檔案傳輸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i="0" dirty="0">
                <a:solidFill>
                  <a:schemeClr val="bg1">
                    <a:lumMod val="75000"/>
                  </a:schemeClr>
                </a:solidFill>
                <a:effectLst/>
                <a:ea typeface="+mj-ea"/>
              </a:rPr>
              <a:t>程式編譯與執行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Perf</a:t>
            </a: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介紹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使用範例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參考連結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ea typeface="+mj-ea"/>
              </a:rPr>
              <a:t>Exercise</a:t>
            </a: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51496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4702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</a:rPr>
              <a:t>Exercise</a:t>
            </a:r>
          </a:p>
          <a:p>
            <a:endParaRPr lang="en-US" altLang="zh-TW" sz="2800" b="1" dirty="0"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924510" y="1243039"/>
            <a:ext cx="9649937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+mj-lt"/>
                <a:sym typeface="Times New Roman"/>
              </a:rPr>
              <a:t>說明：</a:t>
            </a:r>
            <a:endParaRPr lang="en-US" altLang="zh-TW" sz="2000" b="1" dirty="0">
              <a:latin typeface="+mj-lt"/>
              <a:sym typeface="Times New Roman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+mj-lt"/>
                <a:ea typeface="+mj-ea"/>
                <a:sym typeface="Times New Roman"/>
              </a:rPr>
              <a:t>在</a:t>
            </a:r>
            <a:r>
              <a:rPr lang="en-US" altLang="zh-TW" sz="1600" b="1" dirty="0" err="1">
                <a:latin typeface="+mj-lt"/>
                <a:ea typeface="+mj-ea"/>
                <a:sym typeface="Times New Roman"/>
              </a:rPr>
              <a:t>Zedboard</a:t>
            </a:r>
            <a:r>
              <a:rPr lang="zh-TW" altLang="en-US" sz="1600" b="1" dirty="0">
                <a:latin typeface="+mj-lt"/>
                <a:ea typeface="+mj-ea"/>
                <a:sym typeface="Times New Roman"/>
              </a:rPr>
              <a:t>上編譯</a:t>
            </a:r>
            <a:r>
              <a:rPr lang="en-US" altLang="zh-TW" sz="1600" b="1" dirty="0" err="1">
                <a:latin typeface="+mj-lt"/>
                <a:ea typeface="+mj-ea"/>
                <a:sym typeface="Times New Roman"/>
              </a:rPr>
              <a:t>hello_world.c</a:t>
            </a:r>
            <a:r>
              <a:rPr lang="zh-TW" altLang="en-US" sz="1600" b="1" dirty="0">
                <a:latin typeface="+mj-lt"/>
                <a:ea typeface="+mj-ea"/>
                <a:sym typeface="Times New Roman"/>
              </a:rPr>
              <a:t>，並運行程式</a:t>
            </a:r>
            <a:endParaRPr lang="en-US" altLang="zh-TW" sz="1600" b="1" dirty="0">
              <a:latin typeface="+mj-lt"/>
              <a:ea typeface="+mj-ea"/>
              <a:sym typeface="Times New Roman"/>
            </a:endParaRPr>
          </a:p>
          <a:p>
            <a:pPr lvl="3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dirty="0">
                <a:latin typeface="+mj-lt"/>
                <a:ea typeface="+mj-ea"/>
                <a:sym typeface="Times New Roman"/>
              </a:rPr>
              <a:t>cd </a:t>
            </a:r>
            <a:r>
              <a:rPr lang="zh-TW" altLang="en-US" dirty="0">
                <a:latin typeface="+mj-lt"/>
                <a:ea typeface="+mj-ea"/>
                <a:sym typeface="Times New Roman"/>
              </a:rPr>
              <a:t> 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mnist</a:t>
            </a:r>
            <a:endParaRPr lang="en-US" altLang="zh-TW" dirty="0">
              <a:latin typeface="+mj-lt"/>
              <a:ea typeface="+mj-ea"/>
              <a:sym typeface="Times New Roman"/>
            </a:endParaRPr>
          </a:p>
          <a:p>
            <a:pPr lvl="3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dirty="0" err="1">
                <a:latin typeface="+mj-lt"/>
                <a:ea typeface="+mj-ea"/>
                <a:sym typeface="Times New Roman"/>
              </a:rPr>
              <a:t>gcc</a:t>
            </a:r>
            <a:r>
              <a:rPr lang="en-US" altLang="zh-TW" dirty="0">
                <a:latin typeface="+mj-lt"/>
                <a:ea typeface="+mj-ea"/>
                <a:sym typeface="Times New Roman"/>
              </a:rPr>
              <a:t> </a:t>
            </a:r>
            <a:r>
              <a:rPr lang="zh-TW" altLang="en-US" dirty="0">
                <a:latin typeface="+mj-lt"/>
                <a:ea typeface="+mj-ea"/>
                <a:sym typeface="Times New Roman"/>
              </a:rPr>
              <a:t> 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hello_world.c</a:t>
            </a:r>
            <a:r>
              <a:rPr lang="en-US" altLang="zh-TW" dirty="0">
                <a:latin typeface="+mj-lt"/>
                <a:ea typeface="+mj-ea"/>
                <a:sym typeface="Times New Roman"/>
              </a:rPr>
              <a:t> </a:t>
            </a:r>
            <a:r>
              <a:rPr lang="zh-TW" altLang="en-US" dirty="0">
                <a:latin typeface="+mj-lt"/>
                <a:ea typeface="+mj-ea"/>
                <a:sym typeface="Times New Roman"/>
              </a:rPr>
              <a:t> </a:t>
            </a:r>
            <a:r>
              <a:rPr lang="en-US" altLang="zh-TW" dirty="0">
                <a:latin typeface="+mj-lt"/>
                <a:ea typeface="+mj-ea"/>
                <a:sym typeface="Times New Roman"/>
              </a:rPr>
              <a:t>-o</a:t>
            </a:r>
            <a:r>
              <a:rPr lang="zh-TW" altLang="en-US" dirty="0">
                <a:latin typeface="+mj-lt"/>
                <a:ea typeface="+mj-ea"/>
                <a:sym typeface="Times New Roman"/>
              </a:rPr>
              <a:t> </a:t>
            </a:r>
            <a:r>
              <a:rPr lang="en-US" altLang="zh-TW" dirty="0">
                <a:latin typeface="+mj-lt"/>
                <a:ea typeface="+mj-ea"/>
                <a:sym typeface="Times New Roman"/>
              </a:rPr>
              <a:t> 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hello_world</a:t>
            </a:r>
            <a:endParaRPr lang="en-US" altLang="zh-TW" dirty="0">
              <a:latin typeface="+mj-lt"/>
              <a:ea typeface="+mj-ea"/>
              <a:sym typeface="Times New Roman"/>
            </a:endParaRPr>
          </a:p>
          <a:p>
            <a:pPr lvl="3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dirty="0">
                <a:latin typeface="+mj-lt"/>
                <a:ea typeface="+mj-ea"/>
                <a:sym typeface="Times New Roman"/>
              </a:rPr>
              <a:t>./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hello_world</a:t>
            </a:r>
            <a:endParaRPr lang="en-US" altLang="zh-TW" dirty="0">
              <a:latin typeface="+mj-lt"/>
              <a:ea typeface="+mj-ea"/>
              <a:sym typeface="Times New Roman"/>
            </a:endParaRPr>
          </a:p>
          <a:p>
            <a:pPr marL="457200" lvl="2">
              <a:lnSpc>
                <a:spcPct val="150000"/>
              </a:lnSpc>
            </a:pPr>
            <a:endParaRPr lang="en-US" altLang="zh-TW" b="1" dirty="0">
              <a:latin typeface="+mj-lt"/>
              <a:ea typeface="+mj-ea"/>
              <a:sym typeface="Times New Roman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b="1" dirty="0">
                <a:latin typeface="+mj-lt"/>
                <a:ea typeface="+mj-ea"/>
                <a:sym typeface="Times New Roman"/>
              </a:rPr>
              <a:t>使用</a:t>
            </a:r>
            <a:r>
              <a:rPr lang="en-US" altLang="zh-TW" b="1" dirty="0">
                <a:latin typeface="+mj-lt"/>
                <a:ea typeface="+mj-ea"/>
                <a:sym typeface="Times New Roman"/>
              </a:rPr>
              <a:t>Perf</a:t>
            </a:r>
            <a:r>
              <a:rPr lang="zh-TW" altLang="en-US" b="1" dirty="0">
                <a:latin typeface="+mj-lt"/>
                <a:ea typeface="+mj-ea"/>
                <a:sym typeface="Times New Roman"/>
              </a:rPr>
              <a:t>觀察程式效能 </a:t>
            </a:r>
            <a:r>
              <a:rPr lang="en-US" altLang="zh-TW" b="1" dirty="0">
                <a:highlight>
                  <a:srgbClr val="FFFF00"/>
                </a:highlight>
                <a:latin typeface="+mj-lt"/>
                <a:ea typeface="+mj-ea"/>
                <a:sym typeface="Times New Roman"/>
              </a:rPr>
              <a:t>(</a:t>
            </a:r>
            <a:r>
              <a:rPr lang="zh-TW" altLang="en-US" b="1" dirty="0">
                <a:highlight>
                  <a:srgbClr val="FFFF00"/>
                </a:highlight>
                <a:latin typeface="+mj-lt"/>
                <a:ea typeface="+mj-ea"/>
                <a:sym typeface="Times New Roman"/>
              </a:rPr>
              <a:t>給助教看</a:t>
            </a:r>
            <a:r>
              <a:rPr lang="en-US" altLang="zh-TW" b="1" dirty="0">
                <a:highlight>
                  <a:srgbClr val="FFFF00"/>
                </a:highlight>
                <a:latin typeface="+mj-lt"/>
                <a:ea typeface="+mj-ea"/>
                <a:sym typeface="Times New Roman"/>
              </a:rPr>
              <a:t>Perf</a:t>
            </a:r>
            <a:r>
              <a:rPr lang="zh-TW" altLang="en-US" b="1" dirty="0">
                <a:highlight>
                  <a:srgbClr val="FFFF00"/>
                </a:highlight>
                <a:latin typeface="+mj-lt"/>
                <a:ea typeface="+mj-ea"/>
                <a:sym typeface="Times New Roman"/>
              </a:rPr>
              <a:t>的輸出結果</a:t>
            </a:r>
            <a:r>
              <a:rPr lang="en-US" altLang="zh-TW" b="1" dirty="0">
                <a:highlight>
                  <a:srgbClr val="FFFF00"/>
                </a:highlight>
                <a:latin typeface="+mj-lt"/>
                <a:ea typeface="+mj-ea"/>
                <a:sym typeface="Times New Roman"/>
              </a:rPr>
              <a:t>)</a:t>
            </a:r>
          </a:p>
          <a:p>
            <a:pPr lvl="3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dirty="0">
                <a:latin typeface="+mj-lt"/>
                <a:ea typeface="+mj-ea"/>
                <a:sym typeface="Times New Roman"/>
              </a:rPr>
              <a:t>perf stat --repeat 2 -e 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cycles,instructions,cache</a:t>
            </a:r>
            <a:r>
              <a:rPr lang="en-US" altLang="zh-TW" dirty="0">
                <a:latin typeface="+mj-lt"/>
                <a:ea typeface="+mj-ea"/>
                <a:sym typeface="Times New Roman"/>
              </a:rPr>
              <a:t>-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misses,cache</a:t>
            </a:r>
            <a:r>
              <a:rPr lang="en-US" altLang="zh-TW" dirty="0">
                <a:latin typeface="+mj-lt"/>
                <a:ea typeface="+mj-ea"/>
                <a:sym typeface="Times New Roman"/>
              </a:rPr>
              <a:t>-references ./</a:t>
            </a:r>
            <a:r>
              <a:rPr lang="en-US" altLang="zh-TW" dirty="0" err="1">
                <a:latin typeface="+mj-lt"/>
                <a:ea typeface="+mj-ea"/>
                <a:sym typeface="Times New Roman"/>
              </a:rPr>
              <a:t>hello_world</a:t>
            </a:r>
            <a:endParaRPr lang="en-US" altLang="zh-TW" dirty="0">
              <a:latin typeface="+mj-lt"/>
              <a:ea typeface="+mj-ea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81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ea typeface="+mj-ea"/>
              </a:rPr>
              <a:t>Outline</a:t>
            </a:r>
            <a:endParaRPr lang="en-US" altLang="zh-TW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CD917-2BD4-4660-92B2-459A52FE1BD8}"/>
              </a:ext>
            </a:extLst>
          </p:cNvPr>
          <p:cNvSpPr txBox="1"/>
          <p:nvPr/>
        </p:nvSpPr>
        <p:spPr>
          <a:xfrm>
            <a:off x="824406" y="1414673"/>
            <a:ext cx="7387609" cy="428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chemeClr val="bg1">
                    <a:lumMod val="75000"/>
                  </a:schemeClr>
                </a:solidFill>
                <a:ea typeface="+mj-ea"/>
              </a:rPr>
              <a:t>Zedboard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介紹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環境建置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USB</a:t>
            </a: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檔案傳輸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i="0" dirty="0">
                <a:solidFill>
                  <a:schemeClr val="bg1">
                    <a:lumMod val="75000"/>
                  </a:schemeClr>
                </a:solidFill>
                <a:effectLst/>
                <a:ea typeface="+mj-ea"/>
              </a:rPr>
              <a:t>程式編譯與執行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Perf</a:t>
            </a: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介紹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使用範例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參考連結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Exercise</a:t>
            </a: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ea typeface="+mj-ea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57390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591E5AD-2FFE-46B3-BA4F-59782A8533AC}"/>
              </a:ext>
            </a:extLst>
          </p:cNvPr>
          <p:cNvSpPr txBox="1"/>
          <p:nvPr/>
        </p:nvSpPr>
        <p:spPr>
          <a:xfrm>
            <a:off x="3818907" y="4643014"/>
            <a:ext cx="4554184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Advisor: Tay-</a:t>
            </a:r>
            <a:r>
              <a:rPr lang="en-US" altLang="zh-TW" sz="1400" dirty="0" err="1">
                <a:latin typeface="+mj-lt"/>
                <a:ea typeface="+mj-ea"/>
                <a:cs typeface="Times New Roman" panose="02020603050405020304" pitchFamily="18" charset="0"/>
              </a:rPr>
              <a:t>Jyi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 Lin</a:t>
            </a:r>
            <a:r>
              <a:rPr lang="en" altLang="zh-TW" sz="1400" dirty="0">
                <a:solidFill>
                  <a:srgbClr val="000000"/>
                </a:solidFill>
                <a:latin typeface="+mj-lt"/>
                <a:ea typeface="+mj-ea"/>
              </a:rPr>
              <a:t> 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助教</a:t>
            </a:r>
            <a:r>
              <a:rPr lang="en-US" altLang="zh-TW" sz="1400" dirty="0"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TW" altLang="en-US" sz="1400" dirty="0">
                <a:latin typeface="+mj-lt"/>
                <a:ea typeface="+mj-ea"/>
                <a:cs typeface="Times New Roman" panose="02020603050405020304" pitchFamily="18" charset="0"/>
              </a:rPr>
              <a:t>郭立揚、吳博宇、廖致諺</a:t>
            </a:r>
            <a:endParaRPr lang="en-US" altLang="zh-TW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7E09E0-85DE-4C15-8004-85DE9BFC69BA}"/>
              </a:ext>
            </a:extLst>
          </p:cNvPr>
          <p:cNvSpPr txBox="1"/>
          <p:nvPr/>
        </p:nvSpPr>
        <p:spPr>
          <a:xfrm>
            <a:off x="1687533" y="2588344"/>
            <a:ext cx="8816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dirty="0"/>
              <a:t>FC-DNN implementation on Zynq</a:t>
            </a:r>
            <a:endParaRPr lang="en-US" altLang="zh-TW" sz="48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</a:rPr>
              <a:t>Homework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924510" y="1243039"/>
            <a:ext cx="9649937" cy="3394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sym typeface="Times New Roman"/>
              </a:rPr>
              <a:t>作業內容：</a:t>
            </a:r>
            <a:endParaRPr lang="en-US" altLang="zh-TW" sz="2000" b="1" dirty="0">
              <a:sym typeface="Times New Roman"/>
            </a:endParaRPr>
          </a:p>
          <a:p>
            <a:pPr lvl="2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ea typeface="+mj-ea"/>
                <a:sym typeface="Times New Roman"/>
              </a:rPr>
              <a:t>使用上一個</a:t>
            </a:r>
            <a:r>
              <a:rPr lang="en-US" altLang="zh-TW" dirty="0">
                <a:ea typeface="+mj-ea"/>
                <a:sym typeface="Times New Roman"/>
              </a:rPr>
              <a:t>LAB</a:t>
            </a:r>
            <a:r>
              <a:rPr lang="zh-TW" altLang="en-US" dirty="0">
                <a:ea typeface="+mj-ea"/>
                <a:sym typeface="Times New Roman"/>
              </a:rPr>
              <a:t>訓練的權重，修改範例程式，並成功在</a:t>
            </a:r>
            <a:r>
              <a:rPr lang="en-US" altLang="zh-TW" dirty="0" err="1">
                <a:ea typeface="+mj-ea"/>
                <a:sym typeface="Times New Roman"/>
              </a:rPr>
              <a:t>Zedboard</a:t>
            </a:r>
            <a:r>
              <a:rPr lang="zh-TW" altLang="en-US" dirty="0">
                <a:ea typeface="+mj-ea"/>
                <a:sym typeface="Times New Roman"/>
              </a:rPr>
              <a:t>上執行</a:t>
            </a:r>
            <a:r>
              <a:rPr lang="en-US" altLang="zh-TW" dirty="0" err="1">
                <a:ea typeface="+mj-ea"/>
                <a:sym typeface="Times New Roman"/>
              </a:rPr>
              <a:t>Mnist</a:t>
            </a:r>
            <a:r>
              <a:rPr lang="zh-TW" altLang="en-US" dirty="0">
                <a:ea typeface="+mj-ea"/>
                <a:sym typeface="Times New Roman"/>
              </a:rPr>
              <a:t>手寫辨識，</a:t>
            </a:r>
            <a:r>
              <a:rPr lang="zh-TW" altLang="en-US" dirty="0">
                <a:highlight>
                  <a:srgbClr val="FFFF00"/>
                </a:highlight>
                <a:ea typeface="+mj-ea"/>
                <a:sym typeface="Times New Roman"/>
              </a:rPr>
              <a:t>準確率達到</a:t>
            </a:r>
            <a:r>
              <a:rPr lang="en-US" altLang="zh-TW" dirty="0">
                <a:highlight>
                  <a:srgbClr val="FFFF00"/>
                </a:highlight>
                <a:ea typeface="+mj-ea"/>
                <a:sym typeface="Times New Roman"/>
              </a:rPr>
              <a:t>98%</a:t>
            </a:r>
            <a:r>
              <a:rPr lang="zh-TW" altLang="en-US" dirty="0">
                <a:highlight>
                  <a:srgbClr val="FFFF00"/>
                </a:highlight>
                <a:ea typeface="+mj-ea"/>
                <a:sym typeface="Times New Roman"/>
              </a:rPr>
              <a:t>以上</a:t>
            </a:r>
            <a:r>
              <a:rPr lang="zh-TW" altLang="en-US" dirty="0">
                <a:ea typeface="+mj-ea"/>
                <a:sym typeface="Times New Roman"/>
              </a:rPr>
              <a:t>，</a:t>
            </a:r>
            <a:endParaRPr lang="en-US" altLang="zh-TW" dirty="0">
              <a:ea typeface="+mj-ea"/>
              <a:sym typeface="Times New Roman"/>
            </a:endParaRPr>
          </a:p>
          <a:p>
            <a:pPr lvl="2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ea typeface="+mj-ea"/>
                <a:sym typeface="Times New Roman"/>
              </a:rPr>
              <a:t>使用</a:t>
            </a:r>
            <a:r>
              <a:rPr lang="en-US" altLang="zh-TW" dirty="0">
                <a:ea typeface="+mj-ea"/>
                <a:sym typeface="Times New Roman"/>
              </a:rPr>
              <a:t>perf</a:t>
            </a:r>
            <a:r>
              <a:rPr lang="zh-TW" altLang="en-US" dirty="0">
                <a:ea typeface="+mj-ea"/>
                <a:sym typeface="Times New Roman"/>
              </a:rPr>
              <a:t>觀察硬體的效能資訊，盡可能的</a:t>
            </a:r>
            <a:r>
              <a:rPr lang="zh-TW" altLang="en-US" dirty="0">
                <a:highlight>
                  <a:srgbClr val="FFFF00"/>
                </a:highlight>
                <a:ea typeface="+mj-ea"/>
                <a:sym typeface="Times New Roman"/>
              </a:rPr>
              <a:t>優化程式的執行速度</a:t>
            </a:r>
            <a:r>
              <a:rPr lang="en-US" altLang="zh-TW" dirty="0">
                <a:ea typeface="+mj-ea"/>
                <a:sym typeface="Times New Roman"/>
              </a:rPr>
              <a:t>(</a:t>
            </a:r>
            <a:r>
              <a:rPr lang="zh-TW" altLang="en-US" dirty="0">
                <a:ea typeface="+mj-ea"/>
                <a:sym typeface="Times New Roman"/>
              </a:rPr>
              <a:t>降低</a:t>
            </a:r>
            <a:r>
              <a:rPr lang="en-US" altLang="zh-TW" dirty="0">
                <a:ea typeface="+mj-ea"/>
                <a:sym typeface="Times New Roman"/>
              </a:rPr>
              <a:t>Cycle</a:t>
            </a:r>
            <a:r>
              <a:rPr lang="zh-TW" altLang="en-US" dirty="0">
                <a:ea typeface="+mj-ea"/>
                <a:sym typeface="Times New Roman"/>
              </a:rPr>
              <a:t>數、降低</a:t>
            </a:r>
            <a:r>
              <a:rPr lang="en-US" altLang="zh-TW" dirty="0">
                <a:ea typeface="+mj-ea"/>
                <a:sym typeface="Times New Roman"/>
              </a:rPr>
              <a:t>instruction count</a:t>
            </a:r>
            <a:r>
              <a:rPr lang="zh-TW" altLang="en-US" dirty="0">
                <a:ea typeface="+mj-ea"/>
                <a:sym typeface="Times New Roman"/>
              </a:rPr>
              <a:t>、降低</a:t>
            </a:r>
            <a:r>
              <a:rPr lang="en-US" altLang="zh-TW" dirty="0">
                <a:ea typeface="+mj-ea"/>
                <a:sym typeface="Times New Roman"/>
              </a:rPr>
              <a:t>Cache miss…)</a:t>
            </a:r>
            <a:r>
              <a:rPr lang="zh-TW" altLang="en-US" dirty="0">
                <a:ea typeface="+mj-ea"/>
                <a:sym typeface="Times New Roman"/>
              </a:rPr>
              <a:t>。需要注意的是</a:t>
            </a:r>
            <a:r>
              <a:rPr lang="en-US" altLang="zh-TW" dirty="0" err="1">
                <a:ea typeface="+mj-ea"/>
                <a:sym typeface="Times New Roman"/>
              </a:rPr>
              <a:t>printf</a:t>
            </a:r>
            <a:r>
              <a:rPr lang="zh-TW" altLang="en-US" dirty="0">
                <a:ea typeface="+mj-ea"/>
                <a:sym typeface="Times New Roman"/>
              </a:rPr>
              <a:t>不是主要的效能觀測對象，可能會導致程式執行時間變更久，</a:t>
            </a:r>
            <a:r>
              <a:rPr lang="zh-TW" altLang="en-US" dirty="0">
                <a:highlight>
                  <a:srgbClr val="FFFF00"/>
                </a:highlight>
                <a:ea typeface="+mj-ea"/>
                <a:sym typeface="Times New Roman"/>
              </a:rPr>
              <a:t>註解掉</a:t>
            </a:r>
            <a:r>
              <a:rPr lang="en-US" altLang="zh-TW" dirty="0" err="1">
                <a:highlight>
                  <a:srgbClr val="FFFF00"/>
                </a:highlight>
                <a:ea typeface="+mj-ea"/>
                <a:sym typeface="Times New Roman"/>
              </a:rPr>
              <a:t>printf</a:t>
            </a:r>
            <a:r>
              <a:rPr lang="zh-TW" altLang="en-US" dirty="0">
                <a:highlight>
                  <a:srgbClr val="FFFF00"/>
                </a:highlight>
                <a:ea typeface="+mj-ea"/>
                <a:sym typeface="Times New Roman"/>
              </a:rPr>
              <a:t>有助於減少執行時間</a:t>
            </a:r>
            <a:endParaRPr lang="zh-TW" altLang="en-US" sz="2400" dirty="0">
              <a:solidFill>
                <a:srgbClr val="C00000"/>
              </a:solidFill>
              <a:highlight>
                <a:srgbClr val="FFFF00"/>
              </a:highlight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376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Homework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906404" y="1080076"/>
            <a:ext cx="9462722" cy="549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>
                <a:ea typeface="+mj-ea"/>
                <a:sym typeface="Times New Roman"/>
              </a:rPr>
              <a:t>繳交內容：</a:t>
            </a:r>
            <a:endParaRPr lang="en-US" altLang="zh-TW" b="1" dirty="0">
              <a:ea typeface="+mj-ea"/>
              <a:sym typeface="Times New Roman"/>
            </a:endParaRP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zh-TW" sz="1600" dirty="0" err="1">
                <a:ea typeface="+mj-ea"/>
                <a:sym typeface="Times New Roman"/>
              </a:rPr>
              <a:t>Mnist</a:t>
            </a:r>
            <a:r>
              <a:rPr lang="zh-TW" altLang="en-US" sz="1600" dirty="0">
                <a:ea typeface="+mj-ea"/>
                <a:sym typeface="Times New Roman"/>
              </a:rPr>
              <a:t>手寫辨識修改後的</a:t>
            </a:r>
            <a:r>
              <a:rPr lang="en-US" altLang="zh-TW" sz="1600" dirty="0">
                <a:ea typeface="+mj-ea"/>
                <a:sym typeface="Times New Roman"/>
              </a:rPr>
              <a:t>C</a:t>
            </a:r>
            <a:r>
              <a:rPr lang="zh-TW" altLang="en-US" sz="1600" dirty="0">
                <a:ea typeface="+mj-ea"/>
                <a:sym typeface="Times New Roman"/>
              </a:rPr>
              <a:t>語言檔 </a:t>
            </a:r>
            <a:r>
              <a:rPr lang="en-US" altLang="zh-TW" sz="1600" dirty="0">
                <a:ea typeface="+mj-ea"/>
                <a:sym typeface="Times New Roman"/>
              </a:rPr>
              <a:t>(.c)</a:t>
            </a: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zh-TW" sz="1600" dirty="0">
                <a:ea typeface="+mj-ea"/>
                <a:sym typeface="Times New Roman"/>
              </a:rPr>
              <a:t>FC-DNN</a:t>
            </a:r>
            <a:r>
              <a:rPr lang="zh-TW" altLang="en-US" sz="1600" dirty="0">
                <a:ea typeface="+mj-ea"/>
                <a:sym typeface="Times New Roman"/>
              </a:rPr>
              <a:t>準確率大於</a:t>
            </a:r>
            <a:r>
              <a:rPr lang="en-US" altLang="zh-TW" sz="1600" dirty="0">
                <a:ea typeface="+mj-ea"/>
                <a:sym typeface="Times New Roman"/>
              </a:rPr>
              <a:t>98%</a:t>
            </a:r>
            <a:r>
              <a:rPr lang="zh-TW" altLang="en-US" sz="1600" dirty="0">
                <a:ea typeface="+mj-ea"/>
                <a:sym typeface="Times New Roman"/>
              </a:rPr>
              <a:t>的權重檔 </a:t>
            </a:r>
            <a:r>
              <a:rPr lang="en-US" altLang="zh-TW" sz="1600" dirty="0">
                <a:ea typeface="+mj-ea"/>
                <a:sym typeface="Times New Roman"/>
              </a:rPr>
              <a:t>(.txt)</a:t>
            </a: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zh-TW" sz="1600" dirty="0">
                <a:ea typeface="+mj-ea"/>
                <a:sym typeface="Times New Roman"/>
              </a:rPr>
              <a:t>FC-DNN</a:t>
            </a:r>
            <a:r>
              <a:rPr lang="zh-TW" altLang="en-US" sz="1600" dirty="0">
                <a:ea typeface="+mj-ea"/>
                <a:sym typeface="Times New Roman"/>
              </a:rPr>
              <a:t>輸入、輸出、隱藏層神經元數量 </a:t>
            </a:r>
            <a:r>
              <a:rPr lang="en-US" altLang="zh-TW" sz="1600" dirty="0">
                <a:ea typeface="+mj-ea"/>
                <a:sym typeface="Times New Roman"/>
              </a:rPr>
              <a:t>(.txt)</a:t>
            </a: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zh-TW" sz="1600" dirty="0" err="1">
                <a:ea typeface="+mj-ea"/>
                <a:sym typeface="Times New Roman"/>
              </a:rPr>
              <a:t>Zedboard</a:t>
            </a:r>
            <a:r>
              <a:rPr lang="zh-TW" altLang="en-US" sz="1600" dirty="0">
                <a:ea typeface="+mj-ea"/>
                <a:sym typeface="Times New Roman"/>
              </a:rPr>
              <a:t>執行程式截圖 </a:t>
            </a:r>
            <a:r>
              <a:rPr lang="en-US" altLang="zh-TW" sz="1600" dirty="0">
                <a:ea typeface="+mj-ea"/>
                <a:sym typeface="Times New Roman"/>
              </a:rPr>
              <a:t>(screen shot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-</a:t>
            </a:r>
            <a:r>
              <a:rPr lang="zh-TW" altLang="en-US" sz="1600" dirty="0">
                <a:ea typeface="+mj-ea"/>
                <a:sym typeface="Times New Roman"/>
              </a:rPr>
              <a:t> 包含準確率</a:t>
            </a:r>
            <a:r>
              <a:rPr lang="en-US" altLang="zh-TW" sz="1600" dirty="0">
                <a:ea typeface="+mj-ea"/>
                <a:sym typeface="Times New Roman"/>
              </a:rPr>
              <a:t>)</a:t>
            </a: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zh-TW" sz="1600" dirty="0">
                <a:ea typeface="+mj-ea"/>
                <a:sym typeface="Times New Roman"/>
              </a:rPr>
              <a:t>Perf</a:t>
            </a:r>
            <a:r>
              <a:rPr lang="zh-TW" altLang="en-US" sz="1600" dirty="0">
                <a:ea typeface="+mj-ea"/>
                <a:sym typeface="Times New Roman"/>
              </a:rPr>
              <a:t>效能分析截圖 </a:t>
            </a:r>
            <a:r>
              <a:rPr lang="en-US" altLang="zh-TW" sz="1600" dirty="0">
                <a:ea typeface="+mj-ea"/>
                <a:sym typeface="Times New Roman"/>
              </a:rPr>
              <a:t>(screen shot)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(</a:t>
            </a:r>
            <a:r>
              <a:rPr lang="zh-TW" altLang="en-US" sz="1600" dirty="0">
                <a:highlight>
                  <a:srgbClr val="FFFF00"/>
                </a:highlight>
                <a:ea typeface="+mj-ea"/>
                <a:sym typeface="Times New Roman"/>
              </a:rPr>
              <a:t>註解掉</a:t>
            </a:r>
            <a:r>
              <a:rPr lang="en-US" altLang="zh-TW" sz="1600" dirty="0" err="1">
                <a:highlight>
                  <a:srgbClr val="FFFF00"/>
                </a:highlight>
                <a:ea typeface="+mj-ea"/>
                <a:sym typeface="Times New Roman"/>
              </a:rPr>
              <a:t>printf</a:t>
            </a:r>
            <a:r>
              <a:rPr lang="zh-TW" altLang="en-US" sz="1600" dirty="0">
                <a:highlight>
                  <a:srgbClr val="FFFF00"/>
                </a:highlight>
                <a:ea typeface="+mj-ea"/>
                <a:sym typeface="Times New Roman"/>
              </a:rPr>
              <a:t>有助於減少執行時間</a:t>
            </a:r>
            <a:r>
              <a:rPr lang="en-US" altLang="zh-TW" sz="1600" dirty="0">
                <a:ea typeface="+mj-ea"/>
                <a:sym typeface="Times New Roman"/>
              </a:rPr>
              <a:t>)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>
                <a:ea typeface="+mj-ea"/>
                <a:sym typeface="Times New Roman"/>
              </a:rPr>
              <a:t>評分標準：</a:t>
            </a:r>
            <a:endParaRPr lang="en-US" altLang="zh-TW" b="1" dirty="0">
              <a:ea typeface="+mj-ea"/>
              <a:sym typeface="Times New Roman"/>
            </a:endParaRP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zh-TW" altLang="en-US" sz="1600" dirty="0">
                <a:ea typeface="+mj-ea"/>
                <a:sym typeface="Times New Roman"/>
              </a:rPr>
              <a:t>完成課堂練習</a:t>
            </a:r>
            <a:r>
              <a:rPr lang="en-US" altLang="zh-TW" sz="1600" dirty="0">
                <a:ea typeface="+mj-ea"/>
                <a:sym typeface="Times New Roman"/>
              </a:rPr>
              <a:t>(40%)</a:t>
            </a:r>
          </a:p>
          <a:p>
            <a:pPr lvl="2" indent="-457200">
              <a:lnSpc>
                <a:spcPct val="150000"/>
              </a:lnSpc>
              <a:buFont typeface="+mj-lt"/>
              <a:buAutoNum type="alphaUcPeriod"/>
            </a:pPr>
            <a:r>
              <a:rPr lang="zh-TW" altLang="en-US" sz="1600" dirty="0">
                <a:ea typeface="+mj-ea"/>
                <a:sym typeface="Times New Roman"/>
              </a:rPr>
              <a:t>回家作業</a:t>
            </a:r>
            <a:r>
              <a:rPr lang="en-US" altLang="zh-TW" sz="1600" dirty="0">
                <a:ea typeface="+mj-ea"/>
                <a:sym typeface="Times New Roman"/>
              </a:rPr>
              <a:t>(60%)</a:t>
            </a:r>
          </a:p>
          <a:p>
            <a:pPr lvl="3" indent="-457200">
              <a:lnSpc>
                <a:spcPct val="150000"/>
              </a:lnSpc>
              <a:buFont typeface="+mj-lt"/>
              <a:buAutoNum type="arabicParenR"/>
            </a:pPr>
            <a:r>
              <a:rPr lang="zh-TW" altLang="en-US" sz="1600" dirty="0">
                <a:ea typeface="+mj-ea"/>
                <a:sym typeface="Times New Roman"/>
              </a:rPr>
              <a:t>功能設計正確 </a:t>
            </a:r>
            <a:r>
              <a:rPr lang="en-US" altLang="zh-TW" sz="1600" dirty="0">
                <a:ea typeface="+mj-ea"/>
                <a:sym typeface="Times New Roman"/>
              </a:rPr>
              <a:t>–</a:t>
            </a:r>
            <a:r>
              <a:rPr lang="zh-TW" altLang="en-US" sz="1600" dirty="0">
                <a:ea typeface="+mj-ea"/>
                <a:sym typeface="Times New Roman"/>
              </a:rPr>
              <a:t> 準確率</a:t>
            </a:r>
            <a:r>
              <a:rPr lang="en-US" altLang="zh-TW" sz="1600" dirty="0">
                <a:ea typeface="+mj-ea"/>
                <a:sym typeface="Times New Roman"/>
              </a:rPr>
              <a:t>98%</a:t>
            </a:r>
            <a:r>
              <a:rPr lang="zh-TW" altLang="en-US" sz="1600" dirty="0">
                <a:ea typeface="+mj-ea"/>
                <a:sym typeface="Times New Roman"/>
              </a:rPr>
              <a:t>以上</a:t>
            </a:r>
            <a:r>
              <a:rPr lang="en-US" altLang="zh-TW" sz="1600" dirty="0">
                <a:ea typeface="+mj-ea"/>
                <a:sym typeface="Times New Roman"/>
              </a:rPr>
              <a:t>(40%)</a:t>
            </a:r>
          </a:p>
          <a:p>
            <a:pPr lvl="3" indent="-457200">
              <a:lnSpc>
                <a:spcPct val="150000"/>
              </a:lnSpc>
              <a:buFont typeface="+mj-lt"/>
              <a:buAutoNum type="arabicParenR"/>
            </a:pPr>
            <a:r>
              <a:rPr lang="zh-TW" altLang="en-US" sz="1600" dirty="0">
                <a:ea typeface="+mj-ea"/>
                <a:sym typeface="Times New Roman"/>
              </a:rPr>
              <a:t>程式執行</a:t>
            </a:r>
            <a:r>
              <a:rPr lang="en-US" altLang="zh-TW" sz="1600" dirty="0">
                <a:ea typeface="+mj-ea"/>
                <a:sym typeface="Times New Roman"/>
              </a:rPr>
              <a:t>Cycle</a:t>
            </a:r>
            <a:r>
              <a:rPr lang="zh-TW" altLang="en-US" sz="1600" dirty="0">
                <a:ea typeface="+mj-ea"/>
                <a:sym typeface="Times New Roman"/>
              </a:rPr>
              <a:t>數</a:t>
            </a:r>
            <a:r>
              <a:rPr lang="en-US" altLang="zh-TW" sz="1600" dirty="0">
                <a:ea typeface="+mj-ea"/>
                <a:sym typeface="Times New Roman"/>
              </a:rPr>
              <a:t>(20%)</a:t>
            </a:r>
          </a:p>
          <a:p>
            <a:pPr marL="1714500" lvl="4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1600" dirty="0">
                <a:ea typeface="+mj-ea"/>
                <a:sym typeface="Times New Roman"/>
              </a:rPr>
              <a:t>	1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~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10   </a:t>
            </a:r>
            <a:r>
              <a:rPr lang="zh-TW" altLang="en-US" sz="1600" dirty="0">
                <a:ea typeface="+mj-ea"/>
                <a:sym typeface="Times New Roman"/>
              </a:rPr>
              <a:t>   名 </a:t>
            </a:r>
            <a:r>
              <a:rPr lang="en-US" altLang="zh-TW" sz="1600" dirty="0">
                <a:ea typeface="+mj-ea"/>
                <a:sym typeface="Times New Roman"/>
              </a:rPr>
              <a:t>20% </a:t>
            </a:r>
          </a:p>
          <a:p>
            <a:pPr marL="1714500" lvl="4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1600" dirty="0">
                <a:ea typeface="+mj-ea"/>
                <a:sym typeface="Times New Roman"/>
              </a:rPr>
              <a:t>	10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~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20  </a:t>
            </a:r>
            <a:r>
              <a:rPr lang="zh-TW" altLang="en-US" sz="1600" dirty="0">
                <a:ea typeface="+mj-ea"/>
                <a:sym typeface="Times New Roman"/>
              </a:rPr>
              <a:t>  名 </a:t>
            </a:r>
            <a:r>
              <a:rPr lang="en-US" altLang="zh-TW" sz="1600" dirty="0">
                <a:ea typeface="+mj-ea"/>
                <a:sym typeface="Times New Roman"/>
              </a:rPr>
              <a:t>10%</a:t>
            </a:r>
          </a:p>
          <a:p>
            <a:pPr marL="1714500" lvl="4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TW" sz="1600" dirty="0">
                <a:ea typeface="+mj-ea"/>
                <a:sym typeface="Times New Roman"/>
              </a:rPr>
              <a:t>	21</a:t>
            </a:r>
            <a:r>
              <a:rPr lang="zh-TW" altLang="en-US" sz="1600" dirty="0">
                <a:ea typeface="+mj-ea"/>
                <a:sym typeface="Times New Roman"/>
              </a:rPr>
              <a:t> </a:t>
            </a:r>
            <a:r>
              <a:rPr lang="en-US" altLang="zh-TW" sz="1600" dirty="0">
                <a:ea typeface="+mj-ea"/>
                <a:sym typeface="Times New Roman"/>
              </a:rPr>
              <a:t>~     </a:t>
            </a:r>
            <a:r>
              <a:rPr lang="zh-TW" altLang="en-US" sz="1600" dirty="0">
                <a:ea typeface="+mj-ea"/>
                <a:sym typeface="Times New Roman"/>
              </a:rPr>
              <a:t>    名 </a:t>
            </a:r>
            <a:r>
              <a:rPr lang="en-US" altLang="zh-TW" sz="1600" dirty="0">
                <a:ea typeface="+mj-ea"/>
                <a:sym typeface="Times New Roman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1687523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</a:rPr>
              <a:t>Homework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906403" y="1252092"/>
            <a:ext cx="10428535" cy="2129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ea typeface="+mj-ea"/>
                <a:sym typeface="Times New Roman"/>
              </a:rPr>
              <a:t>繳交期限：</a:t>
            </a:r>
            <a:endParaRPr lang="en-US" altLang="zh-TW" sz="2000" b="1" dirty="0">
              <a:ea typeface="+mj-ea"/>
              <a:sym typeface="Times New Roman"/>
            </a:endParaRPr>
          </a:p>
          <a:p>
            <a:pPr marL="457200" lvl="2">
              <a:lnSpc>
                <a:spcPct val="150000"/>
              </a:lnSpc>
            </a:pPr>
            <a:r>
              <a:rPr lang="en-US" altLang="zh-TW" sz="2000">
                <a:ea typeface="+mj-ea"/>
                <a:sym typeface="Times New Roman"/>
              </a:rPr>
              <a:t>2024/10/22 </a:t>
            </a:r>
            <a:r>
              <a:rPr lang="en-US" altLang="zh-TW" sz="2000" dirty="0">
                <a:ea typeface="+mj-ea"/>
                <a:sym typeface="Times New Roman"/>
              </a:rPr>
              <a:t>23:59</a:t>
            </a:r>
            <a:r>
              <a:rPr lang="zh-TW" altLang="en-US" sz="2000" dirty="0">
                <a:ea typeface="+mj-ea"/>
                <a:sym typeface="Times New Roman"/>
              </a:rPr>
              <a:t>前上傳</a:t>
            </a:r>
            <a:r>
              <a:rPr lang="en-US" altLang="zh-TW" sz="2000" dirty="0">
                <a:ea typeface="+mj-ea"/>
                <a:sym typeface="Times New Roman"/>
              </a:rPr>
              <a:t>ecourse2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ea typeface="+mj-ea"/>
                <a:sym typeface="Times New Roman"/>
              </a:rPr>
              <a:t>注意：</a:t>
            </a:r>
            <a:endParaRPr lang="en-US" altLang="zh-TW" sz="2000" b="1" dirty="0">
              <a:ea typeface="+mj-ea"/>
              <a:sym typeface="Times New Roman"/>
            </a:endParaRPr>
          </a:p>
          <a:p>
            <a:pPr marL="457200" lvl="2">
              <a:lnSpc>
                <a:spcPct val="150000"/>
              </a:lnSpc>
            </a:pPr>
            <a:r>
              <a:rPr lang="zh-TW" altLang="en-US" sz="3200" dirty="0">
                <a:solidFill>
                  <a:srgbClr val="C00000"/>
                </a:solidFill>
                <a:highlight>
                  <a:srgbClr val="FFFF00"/>
                </a:highlight>
                <a:ea typeface="+mj-ea"/>
              </a:rPr>
              <a:t>遲交、未交者不予計分。</a:t>
            </a:r>
            <a:r>
              <a:rPr lang="en-US" altLang="zh-TW" sz="3200" dirty="0">
                <a:solidFill>
                  <a:srgbClr val="C00000"/>
                </a:solidFill>
                <a:highlight>
                  <a:srgbClr val="FFFF00"/>
                </a:highlight>
                <a:ea typeface="+mj-ea"/>
              </a:rPr>
              <a:t>(</a:t>
            </a:r>
            <a:r>
              <a:rPr lang="zh-TW" altLang="en-US" sz="3200" dirty="0">
                <a:solidFill>
                  <a:srgbClr val="C00000"/>
                </a:solidFill>
                <a:highlight>
                  <a:srgbClr val="FFFF00"/>
                </a:highlight>
                <a:ea typeface="+mj-ea"/>
              </a:rPr>
              <a:t>遲交者在期末保有調分機會</a:t>
            </a:r>
            <a:r>
              <a:rPr lang="en-US" altLang="zh-TW" sz="3200" dirty="0">
                <a:solidFill>
                  <a:srgbClr val="C00000"/>
                </a:solidFill>
                <a:highlight>
                  <a:srgbClr val="FFFF00"/>
                </a:highlight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5851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BDEB97B-6685-799E-6EB9-E64F4E9D9E19}"/>
              </a:ext>
            </a:extLst>
          </p:cNvPr>
          <p:cNvSpPr txBox="1"/>
          <p:nvPr/>
        </p:nvSpPr>
        <p:spPr>
          <a:xfrm>
            <a:off x="4569170" y="2967335"/>
            <a:ext cx="3053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Appendix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3570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596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安裝</a:t>
            </a:r>
            <a:r>
              <a:rPr lang="en-US" altLang="zh-TW" sz="2800" b="1" dirty="0"/>
              <a:t>win10</a:t>
            </a:r>
            <a:r>
              <a:rPr lang="zh-TW" altLang="en-US" sz="2800" b="1" dirty="0"/>
              <a:t> </a:t>
            </a:r>
            <a:r>
              <a:rPr lang="en-US" altLang="zh-TW" sz="2800" b="1" dirty="0" err="1"/>
              <a:t>gcc</a:t>
            </a:r>
            <a:r>
              <a:rPr lang="zh-TW" altLang="en-US" sz="2800" b="1" dirty="0"/>
              <a:t>編譯環境 </a:t>
            </a:r>
            <a:r>
              <a:rPr lang="en-US" altLang="zh-TW" sz="2800" b="1" dirty="0"/>
              <a:t>–</a:t>
            </a:r>
            <a:r>
              <a:rPr lang="zh-TW" altLang="en-US" sz="2800" b="1" dirty="0"/>
              <a:t> 安裝</a:t>
            </a:r>
            <a:r>
              <a:rPr lang="en-US" altLang="zh-TW" sz="2800" b="1" dirty="0" err="1"/>
              <a:t>mingw</a:t>
            </a:r>
            <a:endParaRPr lang="en-US" altLang="zh-TW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6B66ED-8686-3557-7416-B44DB240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2" y="1497910"/>
            <a:ext cx="5674977" cy="43513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75B007-B257-7CAC-CB12-3155468F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29" y="1584146"/>
            <a:ext cx="5543873" cy="4265086"/>
          </a:xfrm>
          <a:prstGeom prst="rect">
            <a:avLst/>
          </a:prstGeom>
        </p:spPr>
      </p:pic>
      <p:sp>
        <p:nvSpPr>
          <p:cNvPr id="9" name="Google Shape;259;p12">
            <a:extLst>
              <a:ext uri="{FF2B5EF4-FFF2-40B4-BE49-F238E27FC236}">
                <a16:creationId xmlns:a16="http://schemas.microsoft.com/office/drawing/2014/main" id="{9B2ADFC7-C4C9-65AE-5307-FF9E3AC4C2E0}"/>
              </a:ext>
            </a:extLst>
          </p:cNvPr>
          <p:cNvSpPr/>
          <p:nvPr/>
        </p:nvSpPr>
        <p:spPr>
          <a:xfrm>
            <a:off x="3298740" y="5306233"/>
            <a:ext cx="1676400" cy="5040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9;p12">
            <a:extLst>
              <a:ext uri="{FF2B5EF4-FFF2-40B4-BE49-F238E27FC236}">
                <a16:creationId xmlns:a16="http://schemas.microsoft.com/office/drawing/2014/main" id="{5172EA5D-429C-8152-CD46-F5B94C2F39FB}"/>
              </a:ext>
            </a:extLst>
          </p:cNvPr>
          <p:cNvSpPr/>
          <p:nvPr/>
        </p:nvSpPr>
        <p:spPr>
          <a:xfrm>
            <a:off x="9081679" y="5306232"/>
            <a:ext cx="1676400" cy="5040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063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596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安裝</a:t>
            </a:r>
            <a:r>
              <a:rPr lang="en-US" altLang="zh-TW" sz="2800" b="1" dirty="0"/>
              <a:t>win10</a:t>
            </a:r>
            <a:r>
              <a:rPr lang="zh-TW" altLang="en-US" sz="2800" b="1" dirty="0"/>
              <a:t> </a:t>
            </a:r>
            <a:r>
              <a:rPr lang="en-US" altLang="zh-TW" sz="2800" b="1" dirty="0" err="1"/>
              <a:t>gcc</a:t>
            </a:r>
            <a:r>
              <a:rPr lang="zh-TW" altLang="en-US" sz="2800" b="1" dirty="0"/>
              <a:t>編譯環境 </a:t>
            </a:r>
            <a:r>
              <a:rPr lang="en-US" altLang="zh-TW" sz="2800" b="1" dirty="0"/>
              <a:t>–</a:t>
            </a:r>
            <a:r>
              <a:rPr lang="zh-TW" altLang="en-US" sz="2800" b="1" dirty="0"/>
              <a:t> 安裝</a:t>
            </a:r>
            <a:r>
              <a:rPr lang="en-US" altLang="zh-TW" sz="2800" b="1" dirty="0" err="1"/>
              <a:t>mingw</a:t>
            </a:r>
            <a:endParaRPr lang="en-US" altLang="zh-TW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1E9111-6E64-FDE8-70DF-C058D984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70" y="1086212"/>
            <a:ext cx="10015260" cy="5164118"/>
          </a:xfrm>
          <a:prstGeom prst="rect">
            <a:avLst/>
          </a:prstGeom>
        </p:spPr>
      </p:pic>
      <p:sp>
        <p:nvSpPr>
          <p:cNvPr id="8" name="Google Shape;259;p12">
            <a:extLst>
              <a:ext uri="{FF2B5EF4-FFF2-40B4-BE49-F238E27FC236}">
                <a16:creationId xmlns:a16="http://schemas.microsoft.com/office/drawing/2014/main" id="{E1CD873B-33B9-6A59-9E22-CAE6670A4981}"/>
              </a:ext>
            </a:extLst>
          </p:cNvPr>
          <p:cNvSpPr/>
          <p:nvPr/>
        </p:nvSpPr>
        <p:spPr>
          <a:xfrm>
            <a:off x="4278184" y="1981588"/>
            <a:ext cx="2018443" cy="5040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39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596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安裝</a:t>
            </a:r>
            <a:r>
              <a:rPr lang="en-US" altLang="zh-TW" sz="2800" b="1" dirty="0"/>
              <a:t>win10</a:t>
            </a:r>
            <a:r>
              <a:rPr lang="zh-TW" altLang="en-US" sz="2800" b="1" dirty="0"/>
              <a:t> </a:t>
            </a:r>
            <a:r>
              <a:rPr lang="en-US" altLang="zh-TW" sz="2800" b="1" dirty="0" err="1"/>
              <a:t>gcc</a:t>
            </a:r>
            <a:r>
              <a:rPr lang="zh-TW" altLang="en-US" sz="2800" b="1" dirty="0"/>
              <a:t>編譯環境 </a:t>
            </a:r>
            <a:r>
              <a:rPr lang="en-US" altLang="zh-TW" sz="2800" b="1" dirty="0"/>
              <a:t>–</a:t>
            </a:r>
            <a:r>
              <a:rPr lang="zh-TW" altLang="en-US" sz="2800" b="1" dirty="0"/>
              <a:t> 安裝</a:t>
            </a:r>
            <a:r>
              <a:rPr lang="en-US" altLang="zh-TW" sz="2800" b="1" dirty="0" err="1"/>
              <a:t>mingw</a:t>
            </a:r>
            <a:endParaRPr lang="en-US" altLang="zh-TW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FF8AEE-B5EC-1EF9-B66C-7EB436F3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4" y="1551272"/>
            <a:ext cx="4572638" cy="30103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596CF7-AFAF-8689-0A36-9F8D94B8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817" y="1336249"/>
            <a:ext cx="6726275" cy="4460489"/>
          </a:xfrm>
          <a:prstGeom prst="rect">
            <a:avLst/>
          </a:prstGeom>
        </p:spPr>
      </p:pic>
      <p:sp>
        <p:nvSpPr>
          <p:cNvPr id="9" name="Google Shape;259;p12">
            <a:extLst>
              <a:ext uri="{FF2B5EF4-FFF2-40B4-BE49-F238E27FC236}">
                <a16:creationId xmlns:a16="http://schemas.microsoft.com/office/drawing/2014/main" id="{FBD4F894-9288-357B-E270-AEEDCB7CAC23}"/>
              </a:ext>
            </a:extLst>
          </p:cNvPr>
          <p:cNvSpPr/>
          <p:nvPr/>
        </p:nvSpPr>
        <p:spPr>
          <a:xfrm>
            <a:off x="334769" y="2552423"/>
            <a:ext cx="2863395" cy="5040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9;p12">
            <a:extLst>
              <a:ext uri="{FF2B5EF4-FFF2-40B4-BE49-F238E27FC236}">
                <a16:creationId xmlns:a16="http://schemas.microsoft.com/office/drawing/2014/main" id="{C2C04964-E10A-8C74-A4DF-BE18EDEDD15D}"/>
              </a:ext>
            </a:extLst>
          </p:cNvPr>
          <p:cNvSpPr/>
          <p:nvPr/>
        </p:nvSpPr>
        <p:spPr>
          <a:xfrm>
            <a:off x="8448623" y="1875238"/>
            <a:ext cx="1676400" cy="5040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09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6357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安裝</a:t>
            </a:r>
            <a:r>
              <a:rPr lang="en-US" altLang="zh-TW" sz="2800" b="1" dirty="0"/>
              <a:t>win10</a:t>
            </a:r>
            <a:r>
              <a:rPr lang="zh-TW" altLang="en-US" sz="2800" b="1" dirty="0"/>
              <a:t> </a:t>
            </a:r>
            <a:r>
              <a:rPr lang="en-US" altLang="zh-TW" sz="2800" b="1" dirty="0" err="1"/>
              <a:t>gcc</a:t>
            </a:r>
            <a:r>
              <a:rPr lang="zh-TW" altLang="en-US" sz="2800" b="1" dirty="0"/>
              <a:t>編譯環境 </a:t>
            </a:r>
            <a:r>
              <a:rPr lang="en-US" altLang="zh-TW" sz="2800" b="1" dirty="0"/>
              <a:t>–</a:t>
            </a:r>
            <a:r>
              <a:rPr lang="zh-TW" altLang="en-US" sz="2800" b="1" dirty="0"/>
              <a:t> 環境變數設定</a:t>
            </a:r>
            <a:endParaRPr lang="en-US" altLang="zh-TW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C8C97A-7DB4-7050-8A05-7AE72597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6" y="1836928"/>
            <a:ext cx="1127449" cy="930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848C77A-6C93-E9AE-DCA7-134CA1FF7297}"/>
              </a:ext>
            </a:extLst>
          </p:cNvPr>
          <p:cNvSpPr txBox="1"/>
          <p:nvPr/>
        </p:nvSpPr>
        <p:spPr>
          <a:xfrm>
            <a:off x="6934054" y="1386144"/>
            <a:ext cx="4373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點擊 進階系統設定</a:t>
            </a:r>
            <a:endParaRPr lang="en-US" altLang="zh-TW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4862DA-BECC-583C-3345-C31D0F50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9" r="88500" b="46087"/>
          <a:stretch/>
        </p:blipFill>
        <p:spPr>
          <a:xfrm>
            <a:off x="1015576" y="3581153"/>
            <a:ext cx="4274054" cy="18032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2F49718-51D7-CD15-698E-5AA4E3F8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241" y="2040307"/>
            <a:ext cx="3013332" cy="460908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59E2DA-732A-B378-5EE3-3A2BC42F6E84}"/>
              </a:ext>
            </a:extLst>
          </p:cNvPr>
          <p:cNvSpPr txBox="1"/>
          <p:nvPr/>
        </p:nvSpPr>
        <p:spPr>
          <a:xfrm>
            <a:off x="630145" y="1381899"/>
            <a:ext cx="60940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</a:t>
            </a: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點右鍵</a:t>
            </a:r>
            <a:endParaRPr lang="en-US" altLang="zh-TW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選取 系統</a:t>
            </a:r>
          </a:p>
        </p:txBody>
      </p:sp>
    </p:spTree>
    <p:extLst>
      <p:ext uri="{BB962C8B-B14F-4D97-AF65-F5344CB8AC3E}">
        <p14:creationId xmlns:p14="http://schemas.microsoft.com/office/powerpoint/2010/main" val="3472640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6357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安裝</a:t>
            </a:r>
            <a:r>
              <a:rPr lang="en-US" altLang="zh-TW" sz="2800" b="1" dirty="0"/>
              <a:t>win10</a:t>
            </a:r>
            <a:r>
              <a:rPr lang="zh-TW" altLang="en-US" sz="2800" b="1" dirty="0"/>
              <a:t> </a:t>
            </a:r>
            <a:r>
              <a:rPr lang="en-US" altLang="zh-TW" sz="2800" b="1" dirty="0" err="1"/>
              <a:t>gcc</a:t>
            </a:r>
            <a:r>
              <a:rPr lang="zh-TW" altLang="en-US" sz="2800" b="1" dirty="0"/>
              <a:t>編譯環境 </a:t>
            </a:r>
            <a:r>
              <a:rPr lang="en-US" altLang="zh-TW" sz="2800" b="1" dirty="0"/>
              <a:t>–</a:t>
            </a:r>
            <a:r>
              <a:rPr lang="zh-TW" altLang="en-US" sz="2800" b="1" dirty="0"/>
              <a:t> 環境變數設定</a:t>
            </a:r>
            <a:endParaRPr lang="en-US" altLang="zh-TW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327;p24">
            <a:extLst>
              <a:ext uri="{FF2B5EF4-FFF2-40B4-BE49-F238E27FC236}">
                <a16:creationId xmlns:a16="http://schemas.microsoft.com/office/drawing/2014/main" id="{5694AABB-6C2D-0C47-84CC-4A3FD79E5791}"/>
              </a:ext>
            </a:extLst>
          </p:cNvPr>
          <p:cNvSpPr/>
          <p:nvPr/>
        </p:nvSpPr>
        <p:spPr>
          <a:xfrm>
            <a:off x="809618" y="1189260"/>
            <a:ext cx="9802526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4.	點擊環境變數</a:t>
            </a:r>
            <a:endParaRPr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5.	</a:t>
            </a:r>
            <a:r>
              <a:rPr lang="en-US"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點擊path並按下編輯</a:t>
            </a:r>
            <a:endParaRPr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6.	</a:t>
            </a:r>
            <a:r>
              <a:rPr lang="en-US"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新增並輸入bin資料夾路徑</a:t>
            </a: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，</a:t>
            </a:r>
          </a:p>
          <a:p>
            <a:pPr>
              <a:buClr>
                <a:schemeClr val="dk1"/>
              </a:buClr>
              <a:buSzPts val="2000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	</a:t>
            </a:r>
            <a:r>
              <a:rPr lang="en-US"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按下確定</a:t>
            </a:r>
            <a:r>
              <a:rPr lang="zh-TW" alt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  <a:endParaRPr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	C:\MinGW\bin</a:t>
            </a:r>
            <a:endParaRPr sz="28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grpSp>
        <p:nvGrpSpPr>
          <p:cNvPr id="8" name="Google Shape;328;p24">
            <a:extLst>
              <a:ext uri="{FF2B5EF4-FFF2-40B4-BE49-F238E27FC236}">
                <a16:creationId xmlns:a16="http://schemas.microsoft.com/office/drawing/2014/main" id="{89603E90-E306-9793-2D60-C612DBDBB709}"/>
              </a:ext>
            </a:extLst>
          </p:cNvPr>
          <p:cNvGrpSpPr/>
          <p:nvPr/>
        </p:nvGrpSpPr>
        <p:grpSpPr>
          <a:xfrm>
            <a:off x="994404" y="1681193"/>
            <a:ext cx="3354280" cy="1023456"/>
            <a:chOff x="1413164" y="2353145"/>
            <a:chExt cx="4409933" cy="1373932"/>
          </a:xfrm>
        </p:grpSpPr>
        <p:pic>
          <p:nvPicPr>
            <p:cNvPr id="9" name="Google Shape;329;p24">
              <a:extLst>
                <a:ext uri="{FF2B5EF4-FFF2-40B4-BE49-F238E27FC236}">
                  <a16:creationId xmlns:a16="http://schemas.microsoft.com/office/drawing/2014/main" id="{06D926DD-7A98-949E-6806-8DDA65743E0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85" t="60080" r="3929" b="12181"/>
            <a:stretch/>
          </p:blipFill>
          <p:spPr>
            <a:xfrm>
              <a:off x="1413164" y="2353145"/>
              <a:ext cx="4301836" cy="1373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30;p24">
              <a:extLst>
                <a:ext uri="{FF2B5EF4-FFF2-40B4-BE49-F238E27FC236}">
                  <a16:creationId xmlns:a16="http://schemas.microsoft.com/office/drawing/2014/main" id="{D1969843-663F-D8E1-C2A7-15897DFA7160}"/>
                </a:ext>
              </a:extLst>
            </p:cNvPr>
            <p:cNvSpPr/>
            <p:nvPr/>
          </p:nvSpPr>
          <p:spPr>
            <a:xfrm>
              <a:off x="4066216" y="3360273"/>
              <a:ext cx="1756881" cy="28767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331;p24">
            <a:extLst>
              <a:ext uri="{FF2B5EF4-FFF2-40B4-BE49-F238E27FC236}">
                <a16:creationId xmlns:a16="http://schemas.microsoft.com/office/drawing/2014/main" id="{E2CA02BB-F7BB-CF25-E144-E3E550995143}"/>
              </a:ext>
            </a:extLst>
          </p:cNvPr>
          <p:cNvGrpSpPr/>
          <p:nvPr/>
        </p:nvGrpSpPr>
        <p:grpSpPr>
          <a:xfrm>
            <a:off x="1025731" y="3394693"/>
            <a:ext cx="3746168" cy="1444676"/>
            <a:chOff x="6404966" y="3057403"/>
            <a:chExt cx="4524375" cy="1800225"/>
          </a:xfrm>
        </p:grpSpPr>
        <p:pic>
          <p:nvPicPr>
            <p:cNvPr id="12" name="Google Shape;332;p24">
              <a:extLst>
                <a:ext uri="{FF2B5EF4-FFF2-40B4-BE49-F238E27FC236}">
                  <a16:creationId xmlns:a16="http://schemas.microsoft.com/office/drawing/2014/main" id="{F4A2D8BF-927D-E13B-6F68-EB0F9870946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4966" y="3057403"/>
              <a:ext cx="4524375" cy="180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33;p24">
              <a:extLst>
                <a:ext uri="{FF2B5EF4-FFF2-40B4-BE49-F238E27FC236}">
                  <a16:creationId xmlns:a16="http://schemas.microsoft.com/office/drawing/2014/main" id="{A29723CF-1A20-F2F5-BA7D-1836B2A5D16D}"/>
                </a:ext>
              </a:extLst>
            </p:cNvPr>
            <p:cNvSpPr/>
            <p:nvPr/>
          </p:nvSpPr>
          <p:spPr>
            <a:xfrm>
              <a:off x="6544653" y="3858807"/>
              <a:ext cx="3616444" cy="28767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34;p24">
              <a:extLst>
                <a:ext uri="{FF2B5EF4-FFF2-40B4-BE49-F238E27FC236}">
                  <a16:creationId xmlns:a16="http://schemas.microsoft.com/office/drawing/2014/main" id="{A0CA2D9F-64AB-9177-69D6-50DFB28FE223}"/>
                </a:ext>
              </a:extLst>
            </p:cNvPr>
            <p:cNvSpPr/>
            <p:nvPr/>
          </p:nvSpPr>
          <p:spPr>
            <a:xfrm>
              <a:off x="8478981" y="4452043"/>
              <a:ext cx="993755" cy="28767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A8D274C-7465-DB77-3E2D-615EB8550407}"/>
              </a:ext>
            </a:extLst>
          </p:cNvPr>
          <p:cNvGrpSpPr/>
          <p:nvPr/>
        </p:nvGrpSpPr>
        <p:grpSpPr>
          <a:xfrm>
            <a:off x="5853073" y="960729"/>
            <a:ext cx="6183819" cy="5781555"/>
            <a:chOff x="5821746" y="959759"/>
            <a:chExt cx="6183819" cy="578155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4330113-4BE8-6D24-1C7D-B66290A91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1746" y="959759"/>
              <a:ext cx="6183819" cy="5781555"/>
            </a:xfrm>
            <a:prstGeom prst="rect">
              <a:avLst/>
            </a:prstGeom>
          </p:spPr>
        </p:pic>
        <p:sp>
          <p:nvSpPr>
            <p:cNvPr id="17" name="Google Shape;333;p24">
              <a:extLst>
                <a:ext uri="{FF2B5EF4-FFF2-40B4-BE49-F238E27FC236}">
                  <a16:creationId xmlns:a16="http://schemas.microsoft.com/office/drawing/2014/main" id="{308E87D7-58DB-C815-1C33-0816675D7B42}"/>
                </a:ext>
              </a:extLst>
            </p:cNvPr>
            <p:cNvSpPr/>
            <p:nvPr/>
          </p:nvSpPr>
          <p:spPr>
            <a:xfrm>
              <a:off x="6326033" y="4317642"/>
              <a:ext cx="4091181" cy="23086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33;p24">
              <a:extLst>
                <a:ext uri="{FF2B5EF4-FFF2-40B4-BE49-F238E27FC236}">
                  <a16:creationId xmlns:a16="http://schemas.microsoft.com/office/drawing/2014/main" id="{C8FAFA57-AA7F-69F9-16B6-D89D8026E855}"/>
                </a:ext>
              </a:extLst>
            </p:cNvPr>
            <p:cNvSpPr/>
            <p:nvPr/>
          </p:nvSpPr>
          <p:spPr>
            <a:xfrm>
              <a:off x="9573087" y="5896882"/>
              <a:ext cx="925151" cy="23086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36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599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安裝</a:t>
            </a:r>
            <a:r>
              <a:rPr lang="en-US" altLang="zh-TW" sz="2800" b="1" dirty="0"/>
              <a:t>win10</a:t>
            </a:r>
            <a:r>
              <a:rPr lang="zh-TW" altLang="en-US" sz="2800" b="1" dirty="0"/>
              <a:t> </a:t>
            </a:r>
            <a:r>
              <a:rPr lang="en-US" altLang="zh-TW" sz="2800" b="1" dirty="0" err="1"/>
              <a:t>gcc</a:t>
            </a:r>
            <a:r>
              <a:rPr lang="zh-TW" altLang="en-US" sz="2800" b="1" dirty="0"/>
              <a:t>編譯環境 </a:t>
            </a:r>
            <a:r>
              <a:rPr lang="en-US" altLang="zh-TW" sz="2800" b="1" dirty="0"/>
              <a:t>–</a:t>
            </a:r>
            <a:r>
              <a:rPr lang="zh-TW" altLang="en-US" sz="2800" b="1" dirty="0"/>
              <a:t> 編譯與執行</a:t>
            </a:r>
            <a:endParaRPr lang="en-US" altLang="zh-TW" sz="28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707226" y="1804354"/>
            <a:ext cx="10319893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/>
              <a:t>編譯：gcc dnn_test.c -o </a:t>
            </a:r>
            <a:r>
              <a:rPr lang="en-US" altLang="zh-TW" sz="2000" dirty="0" err="1"/>
              <a:t>hello_world</a:t>
            </a:r>
            <a:endParaRPr lang="en-US" altLang="zh-TW" sz="20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/>
              <a:t>執行：</a:t>
            </a:r>
            <a:r>
              <a:rPr lang="en-US" altLang="zh-TW" sz="2000" dirty="0"/>
              <a:t>./hello_world.exe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946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前情提要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CD917-2BD4-4660-92B2-459A52FE1BD8}"/>
              </a:ext>
            </a:extLst>
          </p:cNvPr>
          <p:cNvSpPr txBox="1"/>
          <p:nvPr/>
        </p:nvSpPr>
        <p:spPr>
          <a:xfrm>
            <a:off x="411167" y="1170330"/>
            <a:ext cx="1095728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b="1" dirty="0">
                <a:sym typeface="Times New Roman"/>
              </a:rPr>
              <a:t>上一個</a:t>
            </a:r>
            <a:r>
              <a:rPr lang="en-US" altLang="zh-TW" b="1" dirty="0">
                <a:sym typeface="Times New Roman"/>
              </a:rPr>
              <a:t>LAB</a:t>
            </a:r>
            <a:r>
              <a:rPr lang="zh-TW" altLang="en-US" b="1" dirty="0">
                <a:sym typeface="Times New Roman"/>
              </a:rPr>
              <a:t>學會了</a:t>
            </a:r>
            <a:r>
              <a:rPr lang="en-US" altLang="zh-TW" b="1" dirty="0" err="1">
                <a:sym typeface="Times New Roman"/>
              </a:rPr>
              <a:t>Pytorch</a:t>
            </a:r>
            <a:r>
              <a:rPr lang="zh-TW" altLang="en-US" b="1" dirty="0">
                <a:sym typeface="Times New Roman"/>
              </a:rPr>
              <a:t>訓練</a:t>
            </a:r>
            <a:r>
              <a:rPr lang="en-US" altLang="zh-TW" b="1" dirty="0" err="1">
                <a:sym typeface="Times New Roman"/>
              </a:rPr>
              <a:t>Mnist</a:t>
            </a:r>
            <a:r>
              <a:rPr lang="zh-TW" altLang="en-US" b="1" dirty="0">
                <a:sym typeface="Times New Roman"/>
              </a:rPr>
              <a:t>手寫辨識</a:t>
            </a:r>
            <a:r>
              <a:rPr lang="en-US" altLang="zh-TW" b="1" dirty="0">
                <a:sym typeface="Times New Roman"/>
              </a:rPr>
              <a:t>FC-DNN</a:t>
            </a:r>
            <a:r>
              <a:rPr lang="zh-TW" altLang="en-US" b="1" dirty="0">
                <a:sym typeface="Times New Roman"/>
              </a:rPr>
              <a:t>模型，且得到了</a:t>
            </a:r>
            <a:r>
              <a:rPr lang="en-US" altLang="zh-TW" b="1" dirty="0">
                <a:sym typeface="Times New Roman"/>
              </a:rPr>
              <a:t>FC-DNN</a:t>
            </a:r>
            <a:r>
              <a:rPr lang="zh-TW" altLang="en-US" b="1" dirty="0">
                <a:sym typeface="Times New Roman"/>
              </a:rPr>
              <a:t>計算所需的權重</a:t>
            </a:r>
            <a:r>
              <a:rPr lang="en-US" altLang="zh-TW" b="1" dirty="0">
                <a:sym typeface="Times New Roman"/>
              </a:rPr>
              <a:t>(weight)</a:t>
            </a:r>
            <a:r>
              <a:rPr lang="zh-TW" altLang="en-US" b="1" dirty="0">
                <a:sym typeface="Times New Roman"/>
              </a:rPr>
              <a:t>、偏差</a:t>
            </a:r>
            <a:r>
              <a:rPr lang="en-US" altLang="zh-TW" b="1" dirty="0">
                <a:sym typeface="Times New Roman"/>
              </a:rPr>
              <a:t>(bias)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b="1" dirty="0">
                <a:sym typeface="Times New Roman"/>
              </a:rPr>
              <a:t>本次作業會利用上個</a:t>
            </a:r>
            <a:r>
              <a:rPr lang="en-US" altLang="zh-TW" b="1" dirty="0">
                <a:sym typeface="Times New Roman"/>
              </a:rPr>
              <a:t>LAB</a:t>
            </a:r>
            <a:r>
              <a:rPr lang="zh-TW" altLang="en-US" b="1" dirty="0">
                <a:sym typeface="Times New Roman"/>
              </a:rPr>
              <a:t>所得到參數，用</a:t>
            </a:r>
            <a:r>
              <a:rPr lang="en-US" altLang="zh-TW" b="1" dirty="0">
                <a:sym typeface="Times New Roman"/>
              </a:rPr>
              <a:t>C</a:t>
            </a:r>
            <a:r>
              <a:rPr lang="zh-TW" altLang="en-US" b="1" dirty="0">
                <a:sym typeface="Times New Roman"/>
              </a:rPr>
              <a:t>完成</a:t>
            </a:r>
            <a:r>
              <a:rPr lang="en-US" altLang="zh-TW" b="1" dirty="0" err="1">
                <a:sym typeface="Times New Roman"/>
              </a:rPr>
              <a:t>Mnist</a:t>
            </a:r>
            <a:r>
              <a:rPr lang="zh-TW" altLang="en-US" b="1" dirty="0">
                <a:sym typeface="Times New Roman"/>
              </a:rPr>
              <a:t>手寫辨識專案，最終放上去</a:t>
            </a:r>
            <a:r>
              <a:rPr lang="en-US" altLang="zh-TW" b="1" dirty="0" err="1">
                <a:sym typeface="Times New Roman"/>
              </a:rPr>
              <a:t>Zedboard</a:t>
            </a:r>
            <a:r>
              <a:rPr lang="zh-TW" altLang="en-US" b="1" dirty="0">
                <a:sym typeface="Times New Roman"/>
              </a:rPr>
              <a:t>執行</a:t>
            </a:r>
          </a:p>
          <a:p>
            <a:pPr marL="1714500" lvl="3" indent="-342900">
              <a:spcBef>
                <a:spcPts val="1200"/>
              </a:spcBef>
              <a:buSzPct val="100000"/>
              <a:buFont typeface="+mj-lt"/>
              <a:buAutoNum type="arabicParenR"/>
            </a:pPr>
            <a:endParaRPr lang="zh-TW" altLang="en-US" dirty="0"/>
          </a:p>
        </p:txBody>
      </p:sp>
      <p:pic>
        <p:nvPicPr>
          <p:cNvPr id="7" name="Google Shape;158;p6">
            <a:extLst>
              <a:ext uri="{FF2B5EF4-FFF2-40B4-BE49-F238E27FC236}">
                <a16:creationId xmlns:a16="http://schemas.microsoft.com/office/drawing/2014/main" id="{12B962E5-85B6-4E66-A014-C65BBE5711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610" b="4375"/>
          <a:stretch/>
        </p:blipFill>
        <p:spPr>
          <a:xfrm>
            <a:off x="7212243" y="3429000"/>
            <a:ext cx="3416507" cy="3145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3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ea typeface="+mj-ea"/>
              </a:rPr>
              <a:t>Outline</a:t>
            </a:r>
            <a:endParaRPr lang="en-US" altLang="zh-TW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CD917-2BD4-4660-92B2-459A52FE1BD8}"/>
              </a:ext>
            </a:extLst>
          </p:cNvPr>
          <p:cNvSpPr txBox="1"/>
          <p:nvPr/>
        </p:nvSpPr>
        <p:spPr>
          <a:xfrm>
            <a:off x="824406" y="1414673"/>
            <a:ext cx="7387609" cy="428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ea typeface="+mj-ea"/>
              </a:rPr>
              <a:t>Zedboard</a:t>
            </a:r>
            <a:endParaRPr lang="en-US" altLang="zh-TW" b="1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介紹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環境建置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ea typeface="+mj-ea"/>
              </a:rPr>
              <a:t>USB</a:t>
            </a:r>
            <a:r>
              <a:rPr lang="zh-TW" altLang="en-US" sz="1600" dirty="0">
                <a:ea typeface="+mj-ea"/>
              </a:rPr>
              <a:t>檔案傳輸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i="0" dirty="0">
                <a:effectLst/>
                <a:ea typeface="+mj-ea"/>
              </a:rPr>
              <a:t>程式編譯與執行</a:t>
            </a:r>
            <a:endParaRPr lang="zh-TW" altLang="en-US" sz="1600" dirty="0"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ea typeface="+mj-ea"/>
              </a:rPr>
              <a:t>Perf</a:t>
            </a: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介紹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使用範例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參考連結</a:t>
            </a:r>
            <a:endParaRPr lang="en-US" altLang="zh-TW" sz="1600" dirty="0"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ea typeface="+mj-ea"/>
              </a:rPr>
              <a:t>Exercise</a:t>
            </a: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ea typeface="+mj-ea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416768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ea typeface="+mj-ea"/>
              </a:rPr>
              <a:t>Outline</a:t>
            </a:r>
            <a:endParaRPr lang="en-US" altLang="zh-TW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CD917-2BD4-4660-92B2-459A52FE1BD8}"/>
              </a:ext>
            </a:extLst>
          </p:cNvPr>
          <p:cNvSpPr txBox="1"/>
          <p:nvPr/>
        </p:nvSpPr>
        <p:spPr>
          <a:xfrm>
            <a:off x="824406" y="1414673"/>
            <a:ext cx="7387609" cy="428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ea typeface="+mj-ea"/>
              </a:rPr>
              <a:t>Zedboard</a:t>
            </a:r>
            <a:endParaRPr lang="en-US" altLang="zh-TW" b="1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介紹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ea typeface="+mj-ea"/>
              </a:rPr>
              <a:t>環境建置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ea typeface="+mj-ea"/>
              </a:rPr>
              <a:t>USB</a:t>
            </a:r>
            <a:r>
              <a:rPr lang="zh-TW" altLang="en-US" sz="1600" dirty="0">
                <a:ea typeface="+mj-ea"/>
              </a:rPr>
              <a:t>檔案傳輸</a:t>
            </a:r>
            <a:endParaRPr lang="en-US" altLang="zh-TW" sz="1600" dirty="0"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i="0" dirty="0">
                <a:effectLst/>
                <a:ea typeface="+mj-ea"/>
              </a:rPr>
              <a:t>程式編譯與執行</a:t>
            </a:r>
            <a:endParaRPr lang="zh-TW" altLang="en-US" sz="1600" dirty="0"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Perf</a:t>
            </a: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介紹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使用範例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2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chemeClr val="bg1">
                    <a:lumMod val="75000"/>
                  </a:schemeClr>
                </a:solidFill>
                <a:ea typeface="+mj-ea"/>
              </a:rPr>
              <a:t>參考連結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  <a:ea typeface="+mj-ea"/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Exercise</a:t>
            </a: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+mj-ea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41278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+mj-lt"/>
                <a:ea typeface="+mj-ea"/>
              </a:rPr>
              <a:t>Zedboard</a:t>
            </a:r>
            <a:r>
              <a:rPr lang="zh-TW" altLang="en-US" sz="2800" b="1">
                <a:latin typeface="+mj-lt"/>
                <a:ea typeface="+mj-ea"/>
              </a:rPr>
              <a:t>介紹</a:t>
            </a:r>
            <a:endParaRPr lang="zh-TW" altLang="en-US" sz="2800" b="1" dirty="0">
              <a:latin typeface="+mj-lt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991331" y="1080857"/>
            <a:ext cx="9462722" cy="469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 err="1"/>
              <a:t>Zedboard</a:t>
            </a:r>
            <a:endParaRPr lang="zh-TW" altLang="en-US" sz="2000" b="1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	</a:t>
            </a:r>
            <a:r>
              <a:rPr lang="en-US" altLang="zh-TW" sz="1600" dirty="0" err="1"/>
              <a:t>Zedboard</a:t>
            </a:r>
            <a:r>
              <a:rPr lang="zh-TW" altLang="en-US" sz="1600" dirty="0"/>
              <a:t>為所</a:t>
            </a:r>
            <a:r>
              <a:rPr lang="en-US" altLang="zh-TW" sz="1600" dirty="0"/>
              <a:t>Xilinx</a:t>
            </a:r>
            <a:r>
              <a:rPr lang="zh-TW" altLang="en-US" sz="1600" dirty="0"/>
              <a:t>研發，結合了</a:t>
            </a:r>
            <a:r>
              <a:rPr lang="en-US" altLang="zh-TW" sz="1600" b="1" dirty="0"/>
              <a:t>FPGA (</a:t>
            </a:r>
            <a:r>
              <a:rPr lang="zh-TW" altLang="en-US" sz="1600" b="1" dirty="0"/>
              <a:t>硬體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zh-TW" altLang="en-US" sz="1600" dirty="0"/>
              <a:t>與</a:t>
            </a:r>
            <a:r>
              <a:rPr lang="en-US" altLang="zh-TW" sz="1600" b="1" dirty="0"/>
              <a:t>ARM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軟體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zh-TW" altLang="en-US" sz="1600" dirty="0"/>
              <a:t>系列</a:t>
            </a:r>
            <a:r>
              <a:rPr lang="en-US" altLang="zh-TW" sz="1600" dirty="0"/>
              <a:t>CPU</a:t>
            </a:r>
            <a:r>
              <a:rPr lang="zh-TW" altLang="en-US" sz="1600" dirty="0"/>
              <a:t>的</a:t>
            </a:r>
            <a:r>
              <a:rPr lang="en-US" altLang="zh-TW" sz="1600" dirty="0"/>
              <a:t>SoC</a:t>
            </a:r>
            <a:r>
              <a:rPr lang="zh-TW" altLang="en-US" sz="1600" dirty="0"/>
              <a:t>開發版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 err="1"/>
              <a:t>Zedboard</a:t>
            </a:r>
            <a:r>
              <a:rPr lang="zh-TW" altLang="en-US" sz="2000" b="1" dirty="0"/>
              <a:t>規格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型號 </a:t>
            </a:r>
            <a:r>
              <a:rPr lang="en-US" altLang="zh-TW" sz="1600" dirty="0"/>
              <a:t>: Xilinx  </a:t>
            </a:r>
            <a:r>
              <a:rPr lang="en-US" altLang="zh-TW" sz="1600" dirty="0" err="1"/>
              <a:t>Zedboard</a:t>
            </a:r>
            <a:r>
              <a:rPr lang="en-US" altLang="zh-TW" sz="1600" dirty="0"/>
              <a:t> Zynq-7000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CPU : Dual-Core ARM Cortex-A9(669MHz)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RAM : 512MB DDR SDRAM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BRAM</a:t>
            </a:r>
            <a:r>
              <a:rPr lang="zh-TW" altLang="en-US" sz="1600" dirty="0"/>
              <a:t>：</a:t>
            </a:r>
            <a:r>
              <a:rPr lang="en-US" altLang="zh-TW" sz="1600" b="1" dirty="0"/>
              <a:t>560KB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zh-TW" altLang="en-US" sz="1600" dirty="0"/>
              <a:t>約可存</a:t>
            </a:r>
            <a:r>
              <a:rPr lang="en-US" altLang="zh-TW" sz="1600" dirty="0"/>
              <a:t>14</a:t>
            </a:r>
            <a:r>
              <a:rPr lang="zh-TW" altLang="en-US" sz="1600" dirty="0"/>
              <a:t>萬筆</a:t>
            </a:r>
            <a:r>
              <a:rPr lang="en-US" altLang="zh-TW" sz="1600" dirty="0"/>
              <a:t>32bits</a:t>
            </a:r>
            <a:r>
              <a:rPr lang="zh-TW" altLang="en-US" sz="1600" dirty="0"/>
              <a:t>浮點數，也就是大約是一層</a:t>
            </a:r>
            <a:r>
              <a:rPr lang="en-US" altLang="zh-TW" sz="1600" dirty="0"/>
              <a:t>128</a:t>
            </a:r>
            <a:r>
              <a:rPr lang="zh-TW" altLang="en-US" sz="1600" dirty="0"/>
              <a:t>隱藏層的</a:t>
            </a:r>
            <a:r>
              <a:rPr lang="en-US" altLang="zh-TW" sz="1600" dirty="0"/>
              <a:t>FCDNN</a:t>
            </a:r>
            <a:r>
              <a:rPr lang="zh-TW" altLang="en-US" sz="1600" dirty="0"/>
              <a:t>參數量</a:t>
            </a:r>
            <a:r>
              <a:rPr lang="en-US" altLang="zh-TW" sz="1600" dirty="0"/>
              <a:t>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Storge : 256MB Memory &amp; SD Card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I/O Interface : D-Sub</a:t>
            </a:r>
            <a:r>
              <a:rPr lang="zh-TW" altLang="en-US" sz="1600" dirty="0"/>
              <a:t>、</a:t>
            </a:r>
            <a:r>
              <a:rPr lang="en-US" altLang="zh-TW" sz="1600" dirty="0"/>
              <a:t>HDMI</a:t>
            </a:r>
            <a:r>
              <a:rPr lang="zh-TW" altLang="en-US" sz="1600" dirty="0"/>
              <a:t>、</a:t>
            </a:r>
            <a:r>
              <a:rPr lang="en-US" altLang="zh-TW" sz="1600" dirty="0"/>
              <a:t>USB</a:t>
            </a:r>
            <a:r>
              <a:rPr lang="zh-TW" altLang="en-US" sz="1600" dirty="0"/>
              <a:t>、</a:t>
            </a:r>
            <a:r>
              <a:rPr lang="en-US" altLang="zh-TW" sz="1600" dirty="0"/>
              <a:t>RJ45</a:t>
            </a:r>
          </a:p>
        </p:txBody>
      </p:sp>
    </p:spTree>
    <p:extLst>
      <p:ext uri="{BB962C8B-B14F-4D97-AF65-F5344CB8AC3E}">
        <p14:creationId xmlns:p14="http://schemas.microsoft.com/office/powerpoint/2010/main" val="408214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>
                <a:latin typeface="+mj-lt"/>
                <a:ea typeface="+mj-ea"/>
              </a:rPr>
              <a:t>Zedboard</a:t>
            </a:r>
            <a:r>
              <a:rPr lang="zh-TW" altLang="en-US" sz="2800" b="1">
                <a:latin typeface="+mj-lt"/>
                <a:ea typeface="+mj-ea"/>
              </a:rPr>
              <a:t>介紹</a:t>
            </a:r>
            <a:endParaRPr lang="zh-TW" altLang="en-US" sz="2800" b="1" dirty="0">
              <a:latin typeface="+mj-lt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906404" y="1080076"/>
            <a:ext cx="9462722" cy="451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 err="1"/>
              <a:t>Zedboard</a:t>
            </a:r>
            <a:r>
              <a:rPr lang="zh-TW" altLang="en-US" sz="2000" b="1" dirty="0"/>
              <a:t>盒內配件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 err="1"/>
              <a:t>Zedboard</a:t>
            </a:r>
            <a:r>
              <a:rPr lang="zh-TW" altLang="en-US" sz="1600" dirty="0"/>
              <a:t>開發版一張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12V</a:t>
            </a:r>
            <a:r>
              <a:rPr lang="zh-TW" altLang="en-US" sz="1600" dirty="0"/>
              <a:t>變壓器 </a:t>
            </a:r>
            <a:r>
              <a:rPr lang="en-US" altLang="zh-TW" sz="1600" dirty="0"/>
              <a:t>: </a:t>
            </a:r>
            <a:r>
              <a:rPr lang="zh-TW" altLang="en-US" sz="1600" dirty="0"/>
              <a:t>用於</a:t>
            </a:r>
            <a:r>
              <a:rPr lang="en-US" altLang="zh-TW" sz="1600" dirty="0" err="1"/>
              <a:t>Zedboard</a:t>
            </a:r>
            <a:r>
              <a:rPr lang="zh-TW" altLang="en-US" sz="1600" dirty="0"/>
              <a:t>供電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SD Card : </a:t>
            </a:r>
            <a:r>
              <a:rPr lang="zh-TW" altLang="en-US" sz="1600" dirty="0"/>
              <a:t>用於裝載</a:t>
            </a:r>
            <a:r>
              <a:rPr lang="en-US" altLang="zh-TW" sz="1600" dirty="0" err="1"/>
              <a:t>Zedboard</a:t>
            </a:r>
            <a:r>
              <a:rPr lang="zh-TW" altLang="en-US" sz="1600" dirty="0"/>
              <a:t>系統與程式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Micro USB</a:t>
            </a:r>
            <a:r>
              <a:rPr lang="zh-TW" altLang="en-US" sz="1600" dirty="0"/>
              <a:t>延長線 </a:t>
            </a:r>
            <a:r>
              <a:rPr lang="en-US" altLang="zh-TW" sz="1600" dirty="0"/>
              <a:t>: </a:t>
            </a:r>
            <a:r>
              <a:rPr lang="zh-TW" altLang="en-US" sz="1600" dirty="0"/>
              <a:t>與其他周邊設備溝通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/>
              <a:t>USB OTG </a:t>
            </a:r>
            <a:r>
              <a:rPr lang="zh-TW" altLang="en-US" sz="1600" dirty="0"/>
              <a:t>轉接線</a:t>
            </a:r>
            <a:r>
              <a:rPr lang="en-US" altLang="zh-TW" sz="1600" dirty="0"/>
              <a:t>(B</a:t>
            </a:r>
            <a:r>
              <a:rPr lang="zh-TW" altLang="en-US" sz="1600" dirty="0"/>
              <a:t>母轉</a:t>
            </a:r>
            <a:r>
              <a:rPr lang="en-US" altLang="zh-TW" sz="1600" dirty="0"/>
              <a:t>A</a:t>
            </a:r>
            <a:r>
              <a:rPr lang="zh-TW" altLang="en-US" sz="1600" dirty="0"/>
              <a:t>公</a:t>
            </a:r>
            <a:r>
              <a:rPr lang="en-US" altLang="zh-TW" sz="1600" dirty="0"/>
              <a:t>) : </a:t>
            </a:r>
            <a:r>
              <a:rPr lang="zh-TW" altLang="en-US" sz="1600" dirty="0"/>
              <a:t>讀取隨身碟裝置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sym typeface="Times New Roman"/>
              </a:rPr>
              <a:t>注意：</a:t>
            </a:r>
            <a:endParaRPr lang="en-US" altLang="zh-TW" sz="2000" b="1" dirty="0">
              <a:sym typeface="Times New Roman"/>
            </a:endParaRPr>
          </a:p>
          <a:p>
            <a:pPr marL="457200" lvl="2">
              <a:lnSpc>
                <a:spcPct val="200000"/>
              </a:lnSpc>
            </a:pPr>
            <a:r>
              <a:rPr lang="zh-TW" altLang="en-US" sz="2800" dirty="0">
                <a:solidFill>
                  <a:srgbClr val="C00000"/>
                </a:solidFill>
                <a:highlight>
                  <a:srgbClr val="FFFF00"/>
                </a:highlight>
                <a:ea typeface="+mj-ea"/>
              </a:rPr>
              <a:t>要價不斐，若損壞需賠償</a:t>
            </a:r>
          </a:p>
        </p:txBody>
      </p:sp>
      <p:pic>
        <p:nvPicPr>
          <p:cNvPr id="3" name="Google Shape;168;p7">
            <a:extLst>
              <a:ext uri="{FF2B5EF4-FFF2-40B4-BE49-F238E27FC236}">
                <a16:creationId xmlns:a16="http://schemas.microsoft.com/office/drawing/2014/main" id="{6907B573-A660-2526-6658-89543FDC68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78322" y="4574638"/>
            <a:ext cx="1883082" cy="139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9;p7">
            <a:extLst>
              <a:ext uri="{FF2B5EF4-FFF2-40B4-BE49-F238E27FC236}">
                <a16:creationId xmlns:a16="http://schemas.microsoft.com/office/drawing/2014/main" id="{6F4DAE38-C240-7521-4D56-B41F3FD5AD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200000">
            <a:off x="10128728" y="4490075"/>
            <a:ext cx="1417406" cy="158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0;p7">
            <a:extLst>
              <a:ext uri="{FF2B5EF4-FFF2-40B4-BE49-F238E27FC236}">
                <a16:creationId xmlns:a16="http://schemas.microsoft.com/office/drawing/2014/main" id="{75419388-9675-9EAB-D19F-A400C2A98B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6828" y="1475715"/>
            <a:ext cx="1990192" cy="2404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1;p7">
            <a:extLst>
              <a:ext uri="{FF2B5EF4-FFF2-40B4-BE49-F238E27FC236}">
                <a16:creationId xmlns:a16="http://schemas.microsoft.com/office/drawing/2014/main" id="{DD9322FE-9F5D-2089-CAF4-39EBC275CC48}"/>
              </a:ext>
            </a:extLst>
          </p:cNvPr>
          <p:cNvSpPr/>
          <p:nvPr/>
        </p:nvSpPr>
        <p:spPr>
          <a:xfrm>
            <a:off x="10240777" y="5988904"/>
            <a:ext cx="140511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j-lt"/>
                <a:ea typeface="+mj-ea"/>
                <a:cs typeface="Times New Roman"/>
                <a:sym typeface="Times New Roman"/>
              </a:rPr>
              <a:t>SD Card</a:t>
            </a:r>
            <a:endParaRPr sz="2000" b="1" dirty="0">
              <a:latin typeface="+mj-lt"/>
              <a:ea typeface="+mj-ea"/>
              <a:cs typeface="Times New Roman"/>
              <a:sym typeface="Times New Roman"/>
            </a:endParaRPr>
          </a:p>
        </p:txBody>
      </p:sp>
      <p:sp>
        <p:nvSpPr>
          <p:cNvPr id="9" name="Google Shape;172;p7">
            <a:extLst>
              <a:ext uri="{FF2B5EF4-FFF2-40B4-BE49-F238E27FC236}">
                <a16:creationId xmlns:a16="http://schemas.microsoft.com/office/drawing/2014/main" id="{60F1CCBE-863E-68AD-08C9-F59C56A5EC37}"/>
              </a:ext>
            </a:extLst>
          </p:cNvPr>
          <p:cNvSpPr/>
          <p:nvPr/>
        </p:nvSpPr>
        <p:spPr>
          <a:xfrm>
            <a:off x="7364960" y="3863448"/>
            <a:ext cx="11079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+mj-lt"/>
                <a:ea typeface="+mj-ea"/>
                <a:cs typeface="Times New Roman"/>
                <a:sym typeface="Times New Roman"/>
              </a:rPr>
              <a:t>變壓器</a:t>
            </a:r>
            <a:endParaRPr sz="2000" b="1" dirty="0">
              <a:latin typeface="+mj-lt"/>
              <a:ea typeface="+mj-ea"/>
              <a:cs typeface="Times New Roman"/>
              <a:sym typeface="Times New Roman"/>
            </a:endParaRPr>
          </a:p>
        </p:txBody>
      </p:sp>
      <p:sp>
        <p:nvSpPr>
          <p:cNvPr id="10" name="Google Shape;173;p7">
            <a:extLst>
              <a:ext uri="{FF2B5EF4-FFF2-40B4-BE49-F238E27FC236}">
                <a16:creationId xmlns:a16="http://schemas.microsoft.com/office/drawing/2014/main" id="{D084169F-0333-C61B-51B9-6A8C3DF257B8}"/>
              </a:ext>
            </a:extLst>
          </p:cNvPr>
          <p:cNvSpPr/>
          <p:nvPr/>
        </p:nvSpPr>
        <p:spPr>
          <a:xfrm>
            <a:off x="6962969" y="5955822"/>
            <a:ext cx="19438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b="1" dirty="0" err="1">
                <a:latin typeface="+mj-lt"/>
                <a:ea typeface="+mj-ea"/>
                <a:cs typeface="Times New Roman"/>
                <a:sym typeface="Times New Roman"/>
              </a:rPr>
              <a:t>USB延長線</a:t>
            </a:r>
            <a:endParaRPr sz="2000" b="1" dirty="0">
              <a:latin typeface="+mj-lt"/>
              <a:ea typeface="+mj-ea"/>
              <a:cs typeface="Times New Roman"/>
              <a:sym typeface="Times New Roman"/>
            </a:endParaRPr>
          </a:p>
        </p:txBody>
      </p:sp>
      <p:pic>
        <p:nvPicPr>
          <p:cNvPr id="11" name="Google Shape;174;p7">
            <a:extLst>
              <a:ext uri="{FF2B5EF4-FFF2-40B4-BE49-F238E27FC236}">
                <a16:creationId xmlns:a16="http://schemas.microsoft.com/office/drawing/2014/main" id="{BD0EB28F-38BF-FC51-207A-09BE24ECC34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1404" y="1475715"/>
            <a:ext cx="2351707" cy="2404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5;p7">
            <a:extLst>
              <a:ext uri="{FF2B5EF4-FFF2-40B4-BE49-F238E27FC236}">
                <a16:creationId xmlns:a16="http://schemas.microsoft.com/office/drawing/2014/main" id="{6291B46B-0750-79E6-D79F-957895D9BDD3}"/>
              </a:ext>
            </a:extLst>
          </p:cNvPr>
          <p:cNvSpPr/>
          <p:nvPr/>
        </p:nvSpPr>
        <p:spPr>
          <a:xfrm>
            <a:off x="9604698" y="3875941"/>
            <a:ext cx="25470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b="1" dirty="0">
                <a:latin typeface="+mj-lt"/>
                <a:ea typeface="+mj-ea"/>
                <a:cs typeface="Times New Roman"/>
                <a:sym typeface="Times New Roman"/>
              </a:rPr>
              <a:t>USB </a:t>
            </a:r>
            <a:r>
              <a:rPr lang="en-US" sz="2000" b="1" dirty="0" err="1">
                <a:latin typeface="+mj-lt"/>
                <a:ea typeface="+mj-ea"/>
                <a:cs typeface="Times New Roman"/>
                <a:sym typeface="Times New Roman"/>
              </a:rPr>
              <a:t>OTG轉接線</a:t>
            </a:r>
            <a:endParaRPr sz="2000" b="1" dirty="0">
              <a:latin typeface="+mj-lt"/>
              <a:ea typeface="+mj-ea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378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47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>
                <a:latin typeface="+mj-lt"/>
                <a:ea typeface="+mj-ea"/>
              </a:rPr>
              <a:t>Zedboard</a:t>
            </a:r>
            <a:r>
              <a:rPr lang="zh-TW" altLang="en-US" sz="2800" b="1" dirty="0">
                <a:latin typeface="+mj-lt"/>
                <a:ea typeface="+mj-ea"/>
              </a:rPr>
              <a:t>環境建置 </a:t>
            </a:r>
            <a:r>
              <a:rPr lang="en-US" altLang="zh-TW" sz="2800" b="1" dirty="0">
                <a:latin typeface="+mj-lt"/>
                <a:ea typeface="+mj-ea"/>
              </a:rPr>
              <a:t>(1) – </a:t>
            </a:r>
            <a:r>
              <a:rPr lang="zh-TW" altLang="en-US" sz="2800" b="1" dirty="0">
                <a:latin typeface="+mj-lt"/>
                <a:ea typeface="+mj-ea"/>
              </a:rPr>
              <a:t>開機</a:t>
            </a:r>
          </a:p>
          <a:p>
            <a:endParaRPr lang="zh-TW" altLang="en-US" sz="2800" b="1" dirty="0">
              <a:latin typeface="+mj-lt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580479" y="1029977"/>
            <a:ext cx="9462722" cy="2941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+mj-lt"/>
              </a:rPr>
              <a:t>檢查</a:t>
            </a:r>
            <a:r>
              <a:rPr lang="en-US" altLang="zh-TW" sz="2000" b="1" dirty="0">
                <a:latin typeface="+mj-lt"/>
              </a:rPr>
              <a:t>Jumper (</a:t>
            </a:r>
            <a:r>
              <a:rPr lang="zh-TW" altLang="en-US" sz="2000" b="1" dirty="0">
                <a:latin typeface="+mj-lt"/>
              </a:rPr>
              <a:t>開機前</a:t>
            </a:r>
            <a:r>
              <a:rPr lang="en-US" altLang="zh-TW" sz="2000" b="1" dirty="0">
                <a:latin typeface="+mj-lt"/>
              </a:rPr>
              <a:t>)</a:t>
            </a:r>
            <a:endParaRPr lang="zh-TW" altLang="en-US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 err="1">
                <a:latin typeface="+mj-lt"/>
              </a:rPr>
              <a:t>Zedboard</a:t>
            </a:r>
            <a:r>
              <a:rPr lang="zh-TW" altLang="en-US" sz="1600" dirty="0">
                <a:latin typeface="+mj-lt"/>
              </a:rPr>
              <a:t> </a:t>
            </a:r>
            <a:r>
              <a:rPr lang="en-US" altLang="zh-TW" sz="1600" dirty="0">
                <a:latin typeface="+mj-lt"/>
              </a:rPr>
              <a:t>Jumper</a:t>
            </a:r>
            <a:r>
              <a:rPr lang="zh-TW" altLang="en-US" sz="1600" dirty="0">
                <a:latin typeface="+mj-lt"/>
              </a:rPr>
              <a:t>若設定錯誤可能導致無法開機，請按照開機步驟進行開機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b="1" dirty="0">
                <a:latin typeface="+mj-lt"/>
              </a:rPr>
              <a:t>開機步驟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zh-TW" altLang="en-US" sz="1600" dirty="0">
                <a:latin typeface="+mj-lt"/>
              </a:rPr>
              <a:t>將</a:t>
            </a:r>
            <a:r>
              <a:rPr lang="zh-TW" altLang="en-US" sz="1600" b="1" dirty="0">
                <a:latin typeface="+mj-lt"/>
              </a:rPr>
              <a:t>變壓器接頭</a:t>
            </a:r>
            <a:r>
              <a:rPr lang="zh-TW" altLang="en-US" sz="1600" dirty="0">
                <a:latin typeface="+mj-lt"/>
              </a:rPr>
              <a:t>插上</a:t>
            </a:r>
            <a:r>
              <a:rPr lang="en-US" altLang="zh-TW" sz="1600" dirty="0" err="1">
                <a:latin typeface="+mj-lt"/>
              </a:rPr>
              <a:t>Zedboard</a:t>
            </a:r>
            <a:endParaRPr lang="zh-TW" altLang="en-US" sz="1600" dirty="0">
              <a:latin typeface="+mj-lt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zh-TW" altLang="en-US" sz="1600" dirty="0">
                <a:latin typeface="+mj-lt"/>
              </a:rPr>
              <a:t>將</a:t>
            </a:r>
            <a:r>
              <a:rPr lang="en-US" altLang="zh-TW" sz="1600" b="1" dirty="0">
                <a:latin typeface="+mj-lt"/>
              </a:rPr>
              <a:t>Micro USB</a:t>
            </a:r>
            <a:r>
              <a:rPr lang="zh-TW" altLang="en-US" sz="1600" b="1" dirty="0">
                <a:latin typeface="+mj-lt"/>
              </a:rPr>
              <a:t>線</a:t>
            </a:r>
            <a:r>
              <a:rPr lang="zh-TW" altLang="en-US" sz="1600" dirty="0">
                <a:latin typeface="+mj-lt"/>
              </a:rPr>
              <a:t>接上</a:t>
            </a:r>
            <a:r>
              <a:rPr lang="en-US" altLang="zh-TW" sz="1600" dirty="0">
                <a:latin typeface="+mj-lt"/>
              </a:rPr>
              <a:t>PC</a:t>
            </a:r>
            <a:r>
              <a:rPr lang="zh-TW" altLang="en-US" sz="1600" dirty="0">
                <a:latin typeface="+mj-lt"/>
              </a:rPr>
              <a:t>與</a:t>
            </a:r>
            <a:r>
              <a:rPr lang="en-US" altLang="zh-TW" sz="1600" dirty="0" err="1">
                <a:latin typeface="+mj-lt"/>
              </a:rPr>
              <a:t>Zedboard</a:t>
            </a:r>
            <a:endParaRPr lang="en-US" altLang="zh-TW" sz="1600" dirty="0">
              <a:latin typeface="+mj-lt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zh-TW" altLang="en-US" sz="1600" dirty="0">
                <a:latin typeface="+mj-lt"/>
              </a:rPr>
              <a:t>將確認上述步驟無誤後，再</a:t>
            </a:r>
            <a:r>
              <a:rPr lang="zh-TW" altLang="en-US" sz="1600" b="1" dirty="0">
                <a:latin typeface="+mj-lt"/>
              </a:rPr>
              <a:t>開啟</a:t>
            </a:r>
            <a:r>
              <a:rPr lang="en-US" altLang="zh-TW" sz="1600" b="1" dirty="0" err="1">
                <a:latin typeface="+mj-lt"/>
              </a:rPr>
              <a:t>Zedboard</a:t>
            </a:r>
            <a:r>
              <a:rPr lang="zh-TW" altLang="en-US" sz="1600" b="1" dirty="0">
                <a:latin typeface="+mj-lt"/>
              </a:rPr>
              <a:t>電源開關</a:t>
            </a:r>
          </a:p>
        </p:txBody>
      </p:sp>
      <p:pic>
        <p:nvPicPr>
          <p:cNvPr id="13" name="Google Shape;217;p10">
            <a:extLst>
              <a:ext uri="{FF2B5EF4-FFF2-40B4-BE49-F238E27FC236}">
                <a16:creationId xmlns:a16="http://schemas.microsoft.com/office/drawing/2014/main" id="{3108F99B-D391-88BF-6BD0-C930E6A1CC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6200000">
            <a:off x="4466731" y="4647262"/>
            <a:ext cx="1890566" cy="1674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8;p10">
            <a:extLst>
              <a:ext uri="{FF2B5EF4-FFF2-40B4-BE49-F238E27FC236}">
                <a16:creationId xmlns:a16="http://schemas.microsoft.com/office/drawing/2014/main" id="{F4C87811-F7A2-315F-DE21-E81217536E43}"/>
              </a:ext>
            </a:extLst>
          </p:cNvPr>
          <p:cNvSpPr/>
          <p:nvPr/>
        </p:nvSpPr>
        <p:spPr>
          <a:xfrm>
            <a:off x="4574907" y="5494375"/>
            <a:ext cx="776514" cy="422652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3200" b="1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19;p10">
            <a:extLst>
              <a:ext uri="{FF2B5EF4-FFF2-40B4-BE49-F238E27FC236}">
                <a16:creationId xmlns:a16="http://schemas.microsoft.com/office/drawing/2014/main" id="{642A8C68-A192-E891-5704-7B4CC87923A3}"/>
              </a:ext>
            </a:extLst>
          </p:cNvPr>
          <p:cNvSpPr/>
          <p:nvPr/>
        </p:nvSpPr>
        <p:spPr>
          <a:xfrm>
            <a:off x="4935499" y="4760678"/>
            <a:ext cx="831845" cy="512104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3200" b="1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" name="Google Shape;224;p10">
            <a:extLst>
              <a:ext uri="{FF2B5EF4-FFF2-40B4-BE49-F238E27FC236}">
                <a16:creationId xmlns:a16="http://schemas.microsoft.com/office/drawing/2014/main" id="{E750F823-F9C8-04FF-5963-6B35ECCB65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214" y="4542539"/>
            <a:ext cx="19431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25;p10">
            <a:extLst>
              <a:ext uri="{FF2B5EF4-FFF2-40B4-BE49-F238E27FC236}">
                <a16:creationId xmlns:a16="http://schemas.microsoft.com/office/drawing/2014/main" id="{EE1D2A78-FFF4-A232-60B0-A0FD452A56D2}"/>
              </a:ext>
            </a:extLst>
          </p:cNvPr>
          <p:cNvSpPr txBox="1"/>
          <p:nvPr/>
        </p:nvSpPr>
        <p:spPr>
          <a:xfrm>
            <a:off x="5017189" y="5436193"/>
            <a:ext cx="100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10">
            <a:extLst>
              <a:ext uri="{FF2B5EF4-FFF2-40B4-BE49-F238E27FC236}">
                <a16:creationId xmlns:a16="http://schemas.microsoft.com/office/drawing/2014/main" id="{B0F75CD4-EBB8-415B-15AE-44F5AB3434FB}"/>
              </a:ext>
            </a:extLst>
          </p:cNvPr>
          <p:cNvSpPr/>
          <p:nvPr/>
        </p:nvSpPr>
        <p:spPr>
          <a:xfrm>
            <a:off x="1821916" y="5272781"/>
            <a:ext cx="779884" cy="433521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28;p10">
            <a:extLst>
              <a:ext uri="{FF2B5EF4-FFF2-40B4-BE49-F238E27FC236}">
                <a16:creationId xmlns:a16="http://schemas.microsoft.com/office/drawing/2014/main" id="{76DA117A-F986-6E0A-5E3F-7B1F1EC151CB}"/>
              </a:ext>
            </a:extLst>
          </p:cNvPr>
          <p:cNvSpPr txBox="1"/>
          <p:nvPr/>
        </p:nvSpPr>
        <p:spPr>
          <a:xfrm>
            <a:off x="2488389" y="4688007"/>
            <a:ext cx="100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2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23;p10">
            <a:extLst>
              <a:ext uri="{FF2B5EF4-FFF2-40B4-BE49-F238E27FC236}">
                <a16:creationId xmlns:a16="http://schemas.microsoft.com/office/drawing/2014/main" id="{9DAB4A23-5BFD-CF08-3C4A-FB67438E9134}"/>
              </a:ext>
            </a:extLst>
          </p:cNvPr>
          <p:cNvSpPr txBox="1"/>
          <p:nvPr/>
        </p:nvSpPr>
        <p:spPr>
          <a:xfrm>
            <a:off x="5527406" y="4477325"/>
            <a:ext cx="100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2</a:t>
            </a:r>
            <a:endParaRPr sz="3200" b="1" dirty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18B9B86-869C-D89A-9C70-3D7766A6A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5614" r="12375" b="6491"/>
          <a:stretch/>
        </p:blipFill>
        <p:spPr>
          <a:xfrm>
            <a:off x="6995107" y="2498276"/>
            <a:ext cx="4361780" cy="3781561"/>
          </a:xfrm>
          <a:prstGeom prst="rect">
            <a:avLst/>
          </a:prstGeom>
        </p:spPr>
      </p:pic>
      <p:sp>
        <p:nvSpPr>
          <p:cNvPr id="22" name="Google Shape;212;p10">
            <a:extLst>
              <a:ext uri="{FF2B5EF4-FFF2-40B4-BE49-F238E27FC236}">
                <a16:creationId xmlns:a16="http://schemas.microsoft.com/office/drawing/2014/main" id="{FF8C0DC1-AFF3-39BD-C203-E5C6839F76F6}"/>
              </a:ext>
            </a:extLst>
          </p:cNvPr>
          <p:cNvSpPr/>
          <p:nvPr/>
        </p:nvSpPr>
        <p:spPr>
          <a:xfrm>
            <a:off x="10043951" y="3528541"/>
            <a:ext cx="528231" cy="443395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3200" b="1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14;p10">
            <a:extLst>
              <a:ext uri="{FF2B5EF4-FFF2-40B4-BE49-F238E27FC236}">
                <a16:creationId xmlns:a16="http://schemas.microsoft.com/office/drawing/2014/main" id="{A3317E82-123C-CAB8-ABE6-2C17F86D7EF2}"/>
              </a:ext>
            </a:extLst>
          </p:cNvPr>
          <p:cNvSpPr/>
          <p:nvPr/>
        </p:nvSpPr>
        <p:spPr>
          <a:xfrm>
            <a:off x="10114635" y="5341544"/>
            <a:ext cx="255449" cy="32134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3200" b="1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15;p10">
            <a:extLst>
              <a:ext uri="{FF2B5EF4-FFF2-40B4-BE49-F238E27FC236}">
                <a16:creationId xmlns:a16="http://schemas.microsoft.com/office/drawing/2014/main" id="{D0E88D32-45EF-9CAA-2330-32F690F84AF7}"/>
              </a:ext>
            </a:extLst>
          </p:cNvPr>
          <p:cNvSpPr/>
          <p:nvPr/>
        </p:nvSpPr>
        <p:spPr>
          <a:xfrm>
            <a:off x="7049630" y="4079558"/>
            <a:ext cx="310837" cy="290145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3200" b="1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23;p10">
            <a:extLst>
              <a:ext uri="{FF2B5EF4-FFF2-40B4-BE49-F238E27FC236}">
                <a16:creationId xmlns:a16="http://schemas.microsoft.com/office/drawing/2014/main" id="{521B3285-BD05-2926-DE94-0DC763DC44D5}"/>
              </a:ext>
            </a:extLst>
          </p:cNvPr>
          <p:cNvSpPr txBox="1"/>
          <p:nvPr/>
        </p:nvSpPr>
        <p:spPr>
          <a:xfrm>
            <a:off x="8702906" y="4243984"/>
            <a:ext cx="100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1</a:t>
            </a:r>
            <a:endParaRPr sz="3200" b="1" dirty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3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70F5FD0-63A3-C691-DB1B-71E0DDBF2907}"/>
              </a:ext>
            </a:extLst>
          </p:cNvPr>
          <p:cNvSpPr txBox="1"/>
          <p:nvPr/>
        </p:nvSpPr>
        <p:spPr>
          <a:xfrm>
            <a:off x="411167" y="75870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dirty="0" err="1">
                <a:effectLst/>
                <a:latin typeface="+mj-lt"/>
                <a:ea typeface="+mj-ea"/>
              </a:rPr>
              <a:t>Zedboard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環境建置 </a:t>
            </a:r>
            <a:r>
              <a:rPr lang="en-US" altLang="zh-TW" sz="2800" b="1" i="0" dirty="0">
                <a:effectLst/>
                <a:latin typeface="+mj-lt"/>
                <a:ea typeface="+mj-ea"/>
              </a:rPr>
              <a:t>(2)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 </a:t>
            </a:r>
            <a:r>
              <a:rPr lang="en-US" altLang="zh-TW" sz="2800" b="1" i="0" dirty="0">
                <a:effectLst/>
                <a:latin typeface="+mj-lt"/>
                <a:ea typeface="+mj-ea"/>
              </a:rPr>
              <a:t>–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 與</a:t>
            </a:r>
            <a:r>
              <a:rPr lang="en-US" altLang="zh-TW" sz="2800" b="1" i="0" dirty="0">
                <a:effectLst/>
                <a:latin typeface="+mj-lt"/>
                <a:ea typeface="+mj-ea"/>
              </a:rPr>
              <a:t>PC</a:t>
            </a:r>
            <a:r>
              <a:rPr lang="zh-TW" altLang="en-US" sz="2800" b="1" i="0" dirty="0">
                <a:effectLst/>
                <a:latin typeface="+mj-lt"/>
                <a:ea typeface="+mj-ea"/>
              </a:rPr>
              <a:t>連接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6F1B1D-2D87-2762-C248-F9B29E5B39E5}"/>
              </a:ext>
            </a:extLst>
          </p:cNvPr>
          <p:cNvSpPr/>
          <p:nvPr/>
        </p:nvSpPr>
        <p:spPr>
          <a:xfrm>
            <a:off x="0" y="668459"/>
            <a:ext cx="693682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3DA170-FE8D-4BD0-BFC7-8DCC2A9F686D}"/>
              </a:ext>
            </a:extLst>
          </p:cNvPr>
          <p:cNvSpPr txBox="1"/>
          <p:nvPr/>
        </p:nvSpPr>
        <p:spPr>
          <a:xfrm>
            <a:off x="543770" y="913352"/>
            <a:ext cx="7437927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b="1" dirty="0"/>
              <a:t>連接步驟</a:t>
            </a:r>
            <a:endParaRPr lang="en-US" altLang="zh-TW" sz="24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Zedboard</a:t>
            </a:r>
            <a:r>
              <a:rPr lang="zh-TW" altLang="en-US" dirty="0"/>
              <a:t>開機 → 打開裝置管理員→確認有顯示</a:t>
            </a:r>
            <a:r>
              <a:rPr lang="en-US" altLang="zh-TW" dirty="0"/>
              <a:t>USB</a:t>
            </a:r>
            <a:r>
              <a:rPr lang="zh-TW" altLang="en-US" dirty="0"/>
              <a:t>序列裝置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至網頁連結下載</a:t>
            </a:r>
            <a:r>
              <a:rPr lang="en-US" altLang="zh-TW" dirty="0" err="1"/>
              <a:t>MobaXterm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(</a:t>
            </a:r>
            <a:r>
              <a:rPr lang="zh-TW" altLang="en-US" dirty="0">
                <a:hlinkClick r:id="rId2"/>
              </a:rPr>
              <a:t>下載連結</a:t>
            </a:r>
            <a:r>
              <a:rPr lang="en-US" altLang="zh-TW" dirty="0">
                <a:hlinkClick r:id="rId2"/>
              </a:rPr>
              <a:t>)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選擇</a:t>
            </a:r>
            <a:r>
              <a:rPr lang="en-US" altLang="zh-TW" dirty="0" err="1"/>
              <a:t>MobaXterm</a:t>
            </a:r>
            <a:r>
              <a:rPr lang="zh-TW" altLang="en-US" dirty="0"/>
              <a:t>左上角的</a:t>
            </a:r>
            <a:r>
              <a:rPr lang="en-US" altLang="zh-TW" dirty="0"/>
              <a:t>Session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跳出</a:t>
            </a:r>
            <a:r>
              <a:rPr lang="en-US" altLang="zh-TW" dirty="0"/>
              <a:t>Session Setting</a:t>
            </a:r>
            <a:r>
              <a:rPr lang="zh-TW" altLang="en-US" dirty="0"/>
              <a:t>視窗 → 選擇</a:t>
            </a:r>
            <a:r>
              <a:rPr lang="en-US" altLang="zh-TW" dirty="0"/>
              <a:t>Serial</a:t>
            </a:r>
            <a:r>
              <a:rPr lang="zh-TW" altLang="en-US" dirty="0"/>
              <a:t>選項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選擇</a:t>
            </a:r>
            <a:r>
              <a:rPr lang="en-US" altLang="zh-TW" dirty="0"/>
              <a:t>USB</a:t>
            </a:r>
            <a:r>
              <a:rPr lang="zh-TW" altLang="en-US" dirty="0"/>
              <a:t>序列裝置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Speed</a:t>
            </a:r>
            <a:r>
              <a:rPr lang="zh-TW" altLang="en-US" dirty="0"/>
              <a:t>選擇</a:t>
            </a:r>
            <a:r>
              <a:rPr lang="en-US" altLang="zh-TW" dirty="0"/>
              <a:t>115200(bits per second)</a:t>
            </a:r>
          </a:p>
        </p:txBody>
      </p:sp>
      <p:pic>
        <p:nvPicPr>
          <p:cNvPr id="3" name="Google Shape;235;p11">
            <a:extLst>
              <a:ext uri="{FF2B5EF4-FFF2-40B4-BE49-F238E27FC236}">
                <a16:creationId xmlns:a16="http://schemas.microsoft.com/office/drawing/2014/main" id="{7DB00E19-94B3-2862-0E98-42A03387D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-1"/>
          <a:stretch/>
        </p:blipFill>
        <p:spPr>
          <a:xfrm>
            <a:off x="9059829" y="1474283"/>
            <a:ext cx="2373924" cy="43275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9;p11">
            <a:extLst>
              <a:ext uri="{FF2B5EF4-FFF2-40B4-BE49-F238E27FC236}">
                <a16:creationId xmlns:a16="http://schemas.microsoft.com/office/drawing/2014/main" id="{71EB7961-8878-00F7-AB81-9D4977F73789}"/>
              </a:ext>
            </a:extLst>
          </p:cNvPr>
          <p:cNvSpPr/>
          <p:nvPr/>
        </p:nvSpPr>
        <p:spPr>
          <a:xfrm>
            <a:off x="9458412" y="5181522"/>
            <a:ext cx="1600201" cy="15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1">
            <a:extLst>
              <a:ext uri="{FF2B5EF4-FFF2-40B4-BE49-F238E27FC236}">
                <a16:creationId xmlns:a16="http://schemas.microsoft.com/office/drawing/2014/main" id="{B0FD557C-A6CE-E702-DEFE-2B5D647C3244}"/>
              </a:ext>
            </a:extLst>
          </p:cNvPr>
          <p:cNvSpPr txBox="1"/>
          <p:nvPr/>
        </p:nvSpPr>
        <p:spPr>
          <a:xfrm>
            <a:off x="9055342" y="4796057"/>
            <a:ext cx="356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34;p11">
            <a:extLst>
              <a:ext uri="{FF2B5EF4-FFF2-40B4-BE49-F238E27FC236}">
                <a16:creationId xmlns:a16="http://schemas.microsoft.com/office/drawing/2014/main" id="{BDC3A384-0F65-14C5-390F-09FF6E7FF23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681" y="4170666"/>
            <a:ext cx="6789016" cy="26428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0;p11">
            <a:extLst>
              <a:ext uri="{FF2B5EF4-FFF2-40B4-BE49-F238E27FC236}">
                <a16:creationId xmlns:a16="http://schemas.microsoft.com/office/drawing/2014/main" id="{345EB978-B96A-EFCB-6646-17B619B12E24}"/>
              </a:ext>
            </a:extLst>
          </p:cNvPr>
          <p:cNvSpPr txBox="1"/>
          <p:nvPr/>
        </p:nvSpPr>
        <p:spPr>
          <a:xfrm>
            <a:off x="2040970" y="4024231"/>
            <a:ext cx="356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41;p11">
            <a:extLst>
              <a:ext uri="{FF2B5EF4-FFF2-40B4-BE49-F238E27FC236}">
                <a16:creationId xmlns:a16="http://schemas.microsoft.com/office/drawing/2014/main" id="{66727A59-70AB-16BB-E749-579C473AED06}"/>
              </a:ext>
            </a:extLst>
          </p:cNvPr>
          <p:cNvSpPr/>
          <p:nvPr/>
        </p:nvSpPr>
        <p:spPr>
          <a:xfrm>
            <a:off x="1209348" y="4502280"/>
            <a:ext cx="365760" cy="419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42;p11">
            <a:extLst>
              <a:ext uri="{FF2B5EF4-FFF2-40B4-BE49-F238E27FC236}">
                <a16:creationId xmlns:a16="http://schemas.microsoft.com/office/drawing/2014/main" id="{8B0631A3-2F64-3839-4A0B-98D8A01FD4BB}"/>
              </a:ext>
            </a:extLst>
          </p:cNvPr>
          <p:cNvSpPr/>
          <p:nvPr/>
        </p:nvSpPr>
        <p:spPr>
          <a:xfrm>
            <a:off x="4857423" y="5388105"/>
            <a:ext cx="417708" cy="4648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43;p11">
            <a:extLst>
              <a:ext uri="{FF2B5EF4-FFF2-40B4-BE49-F238E27FC236}">
                <a16:creationId xmlns:a16="http://schemas.microsoft.com/office/drawing/2014/main" id="{C77A4B05-BE9B-BF75-0C7C-074734EFB14D}"/>
              </a:ext>
            </a:extLst>
          </p:cNvPr>
          <p:cNvSpPr/>
          <p:nvPr/>
        </p:nvSpPr>
        <p:spPr>
          <a:xfrm>
            <a:off x="2514273" y="6376800"/>
            <a:ext cx="2246508" cy="2857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4;p11">
            <a:extLst>
              <a:ext uri="{FF2B5EF4-FFF2-40B4-BE49-F238E27FC236}">
                <a16:creationId xmlns:a16="http://schemas.microsoft.com/office/drawing/2014/main" id="{A828C0F7-62D3-B4D4-C654-3DAFA1CB2E48}"/>
              </a:ext>
            </a:extLst>
          </p:cNvPr>
          <p:cNvSpPr/>
          <p:nvPr/>
        </p:nvSpPr>
        <p:spPr>
          <a:xfrm>
            <a:off x="5200323" y="6376800"/>
            <a:ext cx="1284483" cy="2857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6;p11">
            <a:extLst>
              <a:ext uri="{FF2B5EF4-FFF2-40B4-BE49-F238E27FC236}">
                <a16:creationId xmlns:a16="http://schemas.microsoft.com/office/drawing/2014/main" id="{E7572EB7-5128-AA7A-B5E5-8EB7008EE950}"/>
              </a:ext>
            </a:extLst>
          </p:cNvPr>
          <p:cNvSpPr txBox="1"/>
          <p:nvPr/>
        </p:nvSpPr>
        <p:spPr>
          <a:xfrm>
            <a:off x="4557912" y="4973921"/>
            <a:ext cx="356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47;p11">
            <a:extLst>
              <a:ext uri="{FF2B5EF4-FFF2-40B4-BE49-F238E27FC236}">
                <a16:creationId xmlns:a16="http://schemas.microsoft.com/office/drawing/2014/main" id="{30089833-F873-383A-D389-DC5B5C62984D}"/>
              </a:ext>
            </a:extLst>
          </p:cNvPr>
          <p:cNvSpPr txBox="1"/>
          <p:nvPr/>
        </p:nvSpPr>
        <p:spPr>
          <a:xfrm>
            <a:off x="906404" y="4654680"/>
            <a:ext cx="356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48;p11">
            <a:extLst>
              <a:ext uri="{FF2B5EF4-FFF2-40B4-BE49-F238E27FC236}">
                <a16:creationId xmlns:a16="http://schemas.microsoft.com/office/drawing/2014/main" id="{7C94ECE5-5A7B-FFB6-D08F-9C966C25B10B}"/>
              </a:ext>
            </a:extLst>
          </p:cNvPr>
          <p:cNvSpPr txBox="1"/>
          <p:nvPr/>
        </p:nvSpPr>
        <p:spPr>
          <a:xfrm>
            <a:off x="3564970" y="5915135"/>
            <a:ext cx="356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49;p11">
            <a:extLst>
              <a:ext uri="{FF2B5EF4-FFF2-40B4-BE49-F238E27FC236}">
                <a16:creationId xmlns:a16="http://schemas.microsoft.com/office/drawing/2014/main" id="{21F4FEEF-E171-4DAA-8894-86191825BD9A}"/>
              </a:ext>
            </a:extLst>
          </p:cNvPr>
          <p:cNvSpPr txBox="1"/>
          <p:nvPr/>
        </p:nvSpPr>
        <p:spPr>
          <a:xfrm>
            <a:off x="5726186" y="5919089"/>
            <a:ext cx="356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7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愛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53064</TotalTime>
  <Words>1453</Words>
  <Application>Microsoft Office PowerPoint</Application>
  <PresentationFormat>寬螢幕</PresentationFormat>
  <Paragraphs>225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Söhne</vt:lpstr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Leo</dc:creator>
  <cp:lastModifiedBy>Leo</cp:lastModifiedBy>
  <cp:revision>435</cp:revision>
  <dcterms:created xsi:type="dcterms:W3CDTF">2024-01-15T02:21:21Z</dcterms:created>
  <dcterms:modified xsi:type="dcterms:W3CDTF">2024-10-08T08:18:30Z</dcterms:modified>
</cp:coreProperties>
</file>